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68" r:id="rId1"/>
  </p:sldMasterIdLst>
  <p:notesMasterIdLst>
    <p:notesMasterId r:id="rId46"/>
  </p:notesMasterIdLst>
  <p:sldIdLst>
    <p:sldId id="257" r:id="rId2"/>
    <p:sldId id="258" r:id="rId3"/>
    <p:sldId id="293" r:id="rId4"/>
    <p:sldId id="284" r:id="rId5"/>
    <p:sldId id="292" r:id="rId6"/>
    <p:sldId id="309" r:id="rId7"/>
    <p:sldId id="294" r:id="rId8"/>
    <p:sldId id="298" r:id="rId9"/>
    <p:sldId id="299" r:id="rId10"/>
    <p:sldId id="310" r:id="rId11"/>
    <p:sldId id="311" r:id="rId12"/>
    <p:sldId id="313" r:id="rId13"/>
    <p:sldId id="312" r:id="rId14"/>
    <p:sldId id="301" r:id="rId15"/>
    <p:sldId id="314" r:id="rId16"/>
    <p:sldId id="315" r:id="rId17"/>
    <p:sldId id="302" r:id="rId18"/>
    <p:sldId id="317" r:id="rId19"/>
    <p:sldId id="339" r:id="rId20"/>
    <p:sldId id="340" r:id="rId21"/>
    <p:sldId id="319" r:id="rId22"/>
    <p:sldId id="320" r:id="rId23"/>
    <p:sldId id="321" r:id="rId24"/>
    <p:sldId id="322" r:id="rId25"/>
    <p:sldId id="323" r:id="rId26"/>
    <p:sldId id="324" r:id="rId27"/>
    <p:sldId id="303" r:id="rId28"/>
    <p:sldId id="325" r:id="rId29"/>
    <p:sldId id="326" r:id="rId30"/>
    <p:sldId id="304" r:id="rId31"/>
    <p:sldId id="328" r:id="rId32"/>
    <p:sldId id="329" r:id="rId33"/>
    <p:sldId id="305" r:id="rId34"/>
    <p:sldId id="330" r:id="rId35"/>
    <p:sldId id="306" r:id="rId36"/>
    <p:sldId id="331" r:id="rId37"/>
    <p:sldId id="307" r:id="rId38"/>
    <p:sldId id="332" r:id="rId39"/>
    <p:sldId id="334" r:id="rId40"/>
    <p:sldId id="333" r:id="rId41"/>
    <p:sldId id="335" r:id="rId42"/>
    <p:sldId id="336" r:id="rId43"/>
    <p:sldId id="337" r:id="rId44"/>
    <p:sldId id="33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DB8"/>
    <a:srgbClr val="1066EB"/>
    <a:srgbClr val="BD39D3"/>
    <a:srgbClr val="0C52BC"/>
    <a:srgbClr val="D03922"/>
    <a:srgbClr val="0835A3"/>
    <a:srgbClr val="0C4BEC"/>
    <a:srgbClr val="0E64F0"/>
    <a:srgbClr val="168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5" autoAdjust="0"/>
    <p:restoredTop sz="76112" autoAdjust="0"/>
  </p:normalViewPr>
  <p:slideViewPr>
    <p:cSldViewPr snapToGrid="0" snapToObjects="1">
      <p:cViewPr varScale="1">
        <p:scale>
          <a:sx n="160" d="100"/>
          <a:sy n="160" d="100"/>
        </p:scale>
        <p:origin x="6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075BE-C88D-4504-9089-9BD42A7ED4E5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DD5CE-B188-40F0-8665-D7FD10E2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4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DD5CE-B188-40F0-8665-D7FD10E2A7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1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session, we will experience Spark in HiperGator.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DD5CE-B188-40F0-8665-D7FD10E2A7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04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Good thing is that spark provide built-in easy-to-use libraries.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DD5CE-B188-40F0-8665-D7FD10E2A7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92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workshop, we’ll use python.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DD5CE-B188-40F0-8665-D7FD10E2A7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15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Spark cluster is a cluster runs Spark applications. It is manages by Spark manager and Spark workers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DD5CE-B188-40F0-8665-D7FD10E2A7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33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Hipergator supports two versions of Sparks. In this workshop, we will use spark 2.2.0. The most recent version of Spark is 2.3.0 currently.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DD5CE-B188-40F0-8665-D7FD10E2A7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4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want to use your own resources for Spark cluster, just run the Spark master and Spark workers. But setting Spark configuration parameters are necessary.</a:t>
            </a:r>
          </a:p>
          <a:p>
            <a:r>
              <a:rPr lang="en-US" dirty="0"/>
              <a:t>It doesn’t matter where your worker nodes run. You just need to know where the master node is running.</a:t>
            </a:r>
          </a:p>
          <a:p>
            <a:r>
              <a:rPr lang="en-US" dirty="0"/>
              <a:t>We don’t have to install spark module in HiPerGator but create a spark cluster with the spark module.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DD5CE-B188-40F0-8665-D7FD10E2A7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7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wat we will do for this exercise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DD5CE-B188-40F0-8665-D7FD10E2A7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89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launch applications in Python, simply pass not a JAR but &lt;application&gt;.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place of &lt;application-jar&gt; and add Python .zip, .egg or .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files to the search path with --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DD5CE-B188-40F0-8665-D7FD10E2A71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7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E41-E2DE-48B7-AD25-2C05D8372D60}" type="datetime4">
              <a:rPr lang="en-US" smtClean="0"/>
              <a:pPr/>
              <a:t>March 15,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7D92-C212-184F-B18F-EA86763AD79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A1F-1473-594A-B05F-949487ACF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7D92-C212-184F-B18F-EA86763AD79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A1F-1473-594A-B05F-949487ACF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7D92-C212-184F-B18F-EA86763AD79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A1F-1473-594A-B05F-949487ACF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8D1B-BB73-41B2-8202-C6678B761557}" type="datetime4">
              <a:rPr lang="en-US" smtClean="0"/>
              <a:pPr/>
              <a:t>March 15, 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7D92-C212-184F-B18F-EA86763AD79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A1F-1473-594A-B05F-949487ACF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7D92-C212-184F-B18F-EA86763AD79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A1F-1473-594A-B05F-949487ACF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7D92-C212-184F-B18F-EA86763AD79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A1F-1473-594A-B05F-949487ACF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7D92-C212-184F-B18F-EA86763AD79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A1F-1473-594A-B05F-949487ACF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7D92-C212-184F-B18F-EA86763AD79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7D92-C212-184F-B18F-EA86763AD79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D71A1F-1473-594A-B05F-949487ACF7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932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C0A7D92-C212-184F-B18F-EA86763AD79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CD71A1F-1473-594A-B05F-949487ACF7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0E6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4DB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9" r:id="rId1"/>
    <p:sldLayoutId id="2147484570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i="0" kern="1200" cap="all" spc="-60" baseline="0">
          <a:solidFill>
            <a:srgbClr val="0835A3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094DB8"/>
        </a:buClr>
        <a:buFont typeface="Arial" pitchFamily="34" charset="0"/>
        <a:buChar char="•"/>
        <a:defRPr sz="2000" kern="1200">
          <a:solidFill>
            <a:srgbClr val="0C52B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D39D3"/>
        </a:buClr>
        <a:buFont typeface="Arial" pitchFamily="34" charset="0"/>
        <a:buChar char="•"/>
        <a:defRPr sz="1800" kern="1200">
          <a:solidFill>
            <a:srgbClr val="BD39D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guestID@hpg2.rc.ufl.ed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Xpr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help.rc.ufl.edu/doc/GUI_Program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obaxterm.mobatek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docs/2.2.0/submitting-applications.html#master-url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ark.apache.org/docs/2.2.0/submitting-applications.htm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igdatagenomics/adam" TargetMode="External"/><Relationship Id="rId2" Type="http://schemas.openxmlformats.org/officeDocument/2006/relationships/hyperlink" Target="https://databricks.com/blog/2016/01/25/deep-learning-with-apache-spark-and-tensorflow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ibd.cse.ohio-state.edu/#spark" TargetMode="External"/><Relationship Id="rId4" Type="http://schemas.openxmlformats.org/officeDocument/2006/relationships/hyperlink" Target="http://www.spark.tc/gpu-acceleration-on-apache-spark-2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994" y="1010933"/>
            <a:ext cx="7430651" cy="1327046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SPARK ON HIPERGATOR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6307138"/>
            <a:ext cx="36068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339" y="6256347"/>
            <a:ext cx="2341562" cy="37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68490" y="3932384"/>
            <a:ext cx="2212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C52BC"/>
                </a:solidFill>
              </a:rPr>
              <a:t>Giljae Lee</a:t>
            </a:r>
          </a:p>
          <a:p>
            <a:pPr algn="ctr"/>
            <a:r>
              <a:rPr lang="en-US" sz="2400" dirty="0">
                <a:solidFill>
                  <a:srgbClr val="0C52BC"/>
                </a:solidFill>
              </a:rPr>
              <a:t>giljael@ufl.edu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6767" y="487927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6600"/>
                </a:solidFill>
              </a:rPr>
              <a:t>March 15</a:t>
            </a:r>
            <a:r>
              <a:rPr lang="en-US" i="1" baseline="30000" dirty="0">
                <a:solidFill>
                  <a:srgbClr val="FF6600"/>
                </a:solidFill>
              </a:rPr>
              <a:t>th</a:t>
            </a:r>
            <a:r>
              <a:rPr lang="en-US" i="1" dirty="0">
                <a:solidFill>
                  <a:srgbClr val="FF6600"/>
                </a:solidFill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226390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047823" cy="993293"/>
          </a:xfrm>
        </p:spPr>
        <p:txBody>
          <a:bodyPr>
            <a:normAutofit/>
          </a:bodyPr>
          <a:lstStyle/>
          <a:p>
            <a:r>
              <a:rPr lang="en-US" dirty="0"/>
              <a:t>Set up your own Spark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Set Spark parameters for Spark Cluster</a:t>
            </a:r>
          </a:p>
          <a:p>
            <a:pPr lvl="1"/>
            <a:r>
              <a:rPr lang="en-US" dirty="0"/>
              <a:t>What is the working directory?</a:t>
            </a:r>
          </a:p>
          <a:p>
            <a:pPr lvl="1"/>
            <a:r>
              <a:rPr lang="en-US" dirty="0"/>
              <a:t>What is the port for communication between components?</a:t>
            </a:r>
          </a:p>
          <a:p>
            <a:pPr lvl="1"/>
            <a:r>
              <a:rPr lang="en-US" dirty="0"/>
              <a:t>What is the directory for logfiles?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B8D4BE-63E9-42AD-A555-7895164F7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08341"/>
              </p:ext>
            </p:extLst>
          </p:nvPr>
        </p:nvGraphicFramePr>
        <p:xfrm>
          <a:off x="457199" y="3762934"/>
          <a:ext cx="76199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9999">
                  <a:extLst>
                    <a:ext uri="{9D8B030D-6E8A-4147-A177-3AD203B41FA5}">
                      <a16:colId xmlns:a16="http://schemas.microsoft.com/office/drawing/2014/main" val="592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 SPARK_LOCAL_DIRS=$HOME/spark/</a:t>
                      </a:r>
                      <a:r>
                        <a:rPr lang="en-US" sz="18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tmp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 SPARK_WORKER_DIR=$SPARK_LOCAL_DIRS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 SPARK_WORKER_CORES=$SLURM_CPUS_PER_TASK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 SPARK_MASTER_PORT=7077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 SPARK_MASTER_WEBUI_PORT=8080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 SPARK_NO_DAEMONIZE=true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 SPARK_LOG_DIR=$SPARK_LOCAL_DIRS</a:t>
                      </a: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36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15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047823" cy="993293"/>
          </a:xfrm>
        </p:spPr>
        <p:txBody>
          <a:bodyPr>
            <a:normAutofit/>
          </a:bodyPr>
          <a:lstStyle/>
          <a:p>
            <a:r>
              <a:rPr lang="en-US" dirty="0"/>
              <a:t>Set up your own Spark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Set Spark Master and Workers</a:t>
            </a:r>
          </a:p>
          <a:p>
            <a:pPr lvl="1"/>
            <a:r>
              <a:rPr lang="en-US" dirty="0"/>
              <a:t>Spark Master is a daemon for cluster management</a:t>
            </a:r>
          </a:p>
          <a:p>
            <a:pPr lvl="2"/>
            <a:r>
              <a:rPr lang="en-US" dirty="0"/>
              <a:t>The master waits for workers to connect with</a:t>
            </a:r>
          </a:p>
          <a:p>
            <a:pPr lvl="1"/>
            <a:r>
              <a:rPr lang="en-US" dirty="0"/>
              <a:t>Spark worker is a daemon for a node management</a:t>
            </a:r>
          </a:p>
          <a:p>
            <a:pPr lvl="2"/>
            <a:r>
              <a:rPr lang="en-US" dirty="0"/>
              <a:t>The workers need to register to the master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B8D4BE-63E9-42AD-A555-7895164F7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680679"/>
              </p:ext>
            </p:extLst>
          </p:nvPr>
        </p:nvGraphicFramePr>
        <p:xfrm>
          <a:off x="457199" y="3762934"/>
          <a:ext cx="7620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>
                  <a:extLst>
                    <a:ext uri="{9D8B030D-6E8A-4147-A177-3AD203B41FA5}">
                      <a16:colId xmlns:a16="http://schemas.microsoft.com/office/drawing/2014/main" val="592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start master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$SPARK_HOME/sbin/start-master.sh &amp;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start worker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$SPARK_HOME/sbin/start-slave.sh  \ spark://$SPARK_MASTER_NODE:$SPARK_MASTER_PORT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36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52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444430" cy="993293"/>
          </a:xfrm>
        </p:spPr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en-US" dirty="0">
                <a:solidFill>
                  <a:schemeClr val="tx2"/>
                </a:solidFill>
              </a:rPr>
              <a:t>Almost</a:t>
            </a:r>
            <a:r>
              <a:rPr lang="en-US" dirty="0"/>
              <a:t>” Spark cluster in hipergator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Submit the SLURM job script to SLURM</a:t>
            </a:r>
          </a:p>
          <a:p>
            <a:pPr lvl="1"/>
            <a:r>
              <a:rPr lang="en-US" dirty="0"/>
              <a:t>“sbatch” is used to submit the script</a:t>
            </a:r>
          </a:p>
          <a:p>
            <a:pPr lvl="2"/>
            <a:r>
              <a:rPr lang="en-US" dirty="0"/>
              <a:t>The script, spark-local-cluster.sh is provided in </a:t>
            </a:r>
          </a:p>
          <a:p>
            <a:pPr marL="914400" lvl="2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D1282E"/>
                </a:solidFill>
              </a:rPr>
              <a:t>   /</a:t>
            </a:r>
            <a:r>
              <a:rPr lang="en-US" dirty="0" err="1">
                <a:solidFill>
                  <a:srgbClr val="D1282E"/>
                </a:solidFill>
              </a:rPr>
              <a:t>ufrc</a:t>
            </a:r>
            <a:r>
              <a:rPr lang="en-US" dirty="0">
                <a:solidFill>
                  <a:srgbClr val="D1282E"/>
                </a:solidFill>
              </a:rPr>
              <a:t>/</a:t>
            </a:r>
            <a:r>
              <a:rPr lang="en-US" dirty="0" err="1">
                <a:solidFill>
                  <a:srgbClr val="D1282E"/>
                </a:solidFill>
              </a:rPr>
              <a:t>spark_workshop</a:t>
            </a:r>
            <a:r>
              <a:rPr lang="en-US" dirty="0">
                <a:solidFill>
                  <a:srgbClr val="D1282E"/>
                </a:solidFill>
              </a:rPr>
              <a:t>/shared</a:t>
            </a:r>
          </a:p>
          <a:p>
            <a:pPr lvl="1"/>
            <a:r>
              <a:rPr lang="en-US" dirty="0"/>
              <a:t>“squeue” is used to check your job status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10B0FC-D27E-4727-BA20-EBC5D9898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609507"/>
              </p:ext>
            </p:extLst>
          </p:nvPr>
        </p:nvGraphicFramePr>
        <p:xfrm>
          <a:off x="457200" y="3641538"/>
          <a:ext cx="76200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>
                  <a:extLst>
                    <a:ext uri="{9D8B030D-6E8A-4147-A177-3AD203B41FA5}">
                      <a16:colId xmlns:a16="http://schemas.microsoft.com/office/drawing/2014/main" val="349359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$&gt; sbatch spark-local-cluster.sh</a:t>
                      </a:r>
                    </a:p>
                    <a:p>
                      <a:r>
                        <a:rPr lang="en-US" sz="1600" dirty="0"/>
                        <a:t>Submitted batch job 18070836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dirty="0"/>
                        <a:t>$&gt; squeue –u giljael</a:t>
                      </a:r>
                    </a:p>
                    <a:p>
                      <a:r>
                        <a:rPr lang="en-US" dirty="0"/>
                        <a:t> </a:t>
                      </a:r>
                      <a:r>
                        <a:rPr lang="en-US" sz="1400" dirty="0"/>
                        <a:t>JOBID PARTITION     NAME     USER ST       TIME  NODES NODELIST(REASON)</a:t>
                      </a:r>
                    </a:p>
                    <a:p>
                      <a:r>
                        <a:rPr lang="en-US" sz="1400" dirty="0"/>
                        <a:t>          18070836 hpg2-comp </a:t>
                      </a:r>
                      <a:r>
                        <a:rPr lang="en-US" sz="1400" dirty="0" err="1"/>
                        <a:t>spark_cl</a:t>
                      </a:r>
                      <a:r>
                        <a:rPr lang="en-US" sz="1400" dirty="0"/>
                        <a:t>  giljael  R       0:04      1 c29a-s42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187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519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323244" cy="993293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 err="1">
                <a:solidFill>
                  <a:schemeClr val="tx2"/>
                </a:solidFill>
              </a:rPr>
              <a:t>NoW</a:t>
            </a:r>
            <a:r>
              <a:rPr lang="en-US" dirty="0"/>
              <a:t>” Spark cluster in hipergator</a:t>
            </a:r>
          </a:p>
        </p:txBody>
      </p:sp>
      <p:pic>
        <p:nvPicPr>
          <p:cNvPr id="5" name="Picture 6" descr="A rack of the HiPerGator 2.0 supercomputer " title="HiPerGator 2.0">
            <a:extLst>
              <a:ext uri="{FF2B5EF4-FFF2-40B4-BE49-F238E27FC236}">
                <a16:creationId xmlns:a16="http://schemas.microsoft.com/office/drawing/2014/main" id="{5E1532D8-CA12-4D34-926F-754BE627B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r="7795"/>
          <a:stretch>
            <a:fillRect/>
          </a:stretch>
        </p:blipFill>
        <p:spPr bwMode="auto">
          <a:xfrm>
            <a:off x="3999123" y="1927952"/>
            <a:ext cx="4781320" cy="438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D1064B-ADD8-4336-B61C-ABAA185EC67B}"/>
              </a:ext>
            </a:extLst>
          </p:cNvPr>
          <p:cNvSpPr/>
          <p:nvPr/>
        </p:nvSpPr>
        <p:spPr>
          <a:xfrm>
            <a:off x="7150341" y="2842646"/>
            <a:ext cx="760558" cy="9242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Master&amp;</a:t>
            </a:r>
          </a:p>
          <a:p>
            <a:pPr algn="ctr"/>
            <a:r>
              <a:rPr lang="en-US" sz="1400" dirty="0"/>
              <a:t>Worker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23BF0A-61B4-47DB-920C-F2E86B69B260}"/>
              </a:ext>
            </a:extLst>
          </p:cNvPr>
          <p:cNvSpPr/>
          <p:nvPr/>
        </p:nvSpPr>
        <p:spPr>
          <a:xfrm>
            <a:off x="4952279" y="3571401"/>
            <a:ext cx="760558" cy="390909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Client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23FA709-8518-4A49-AD19-3D94CBFB2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475452"/>
              </p:ext>
            </p:extLst>
          </p:nvPr>
        </p:nvGraphicFramePr>
        <p:xfrm>
          <a:off x="457199" y="1927952"/>
          <a:ext cx="3541924" cy="438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1924">
                  <a:extLst>
                    <a:ext uri="{9D8B030D-6E8A-4147-A177-3AD203B41FA5}">
                      <a16:colId xmlns:a16="http://schemas.microsoft.com/office/drawing/2014/main" val="2669312550"/>
                    </a:ext>
                  </a:extLst>
                </a:gridCol>
              </a:tblGrid>
              <a:tr h="4380066">
                <a:tc>
                  <a:txBody>
                    <a:bodyPr/>
                    <a:lstStyle/>
                    <a:p>
                      <a:r>
                        <a:rPr lang="en-US" dirty="0"/>
                        <a:t>$&gt; grep "Starting Spark master" </a:t>
                      </a:r>
                      <a:r>
                        <a:rPr lang="en-US" dirty="0" err="1"/>
                        <a:t>spark_cluster.err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1600" dirty="0"/>
                        <a:t>18/03/13 14:53:23 INFO Master: Starting Spark master at spark://c29a-s42.ufhpc:7077</a:t>
                      </a:r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dirty="0"/>
                        <a:t>$&gt; grep "Starting Spark worker" </a:t>
                      </a:r>
                      <a:r>
                        <a:rPr lang="en-US" dirty="0" err="1"/>
                        <a:t>spark_cluster.err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1600" dirty="0"/>
                        <a:t>18/03/13 14:53:24 INFO Worker: Starting Spark worker 172.16.194.59:42418 with 16 cores, 124.3 GB 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878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25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439005" cy="993293"/>
          </a:xfrm>
        </p:spPr>
        <p:txBody>
          <a:bodyPr>
            <a:normAutofit/>
          </a:bodyPr>
          <a:lstStyle/>
          <a:p>
            <a:r>
              <a:rPr lang="en-US" dirty="0"/>
              <a:t>DIY1: 1-node spark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sz="2000" dirty="0"/>
              <a:t>Step 1: Login to HiPerGator &amp; get on dev node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Step 2: Copy the scripts in  /ufrc/spark_workshop/shared/ to your directory and edit it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Step 3: Submit the script to HiPerGator using sbatch</a:t>
            </a:r>
          </a:p>
          <a:p>
            <a:endParaRPr lang="en-US" sz="2000" dirty="0"/>
          </a:p>
          <a:p>
            <a:r>
              <a:rPr lang="en-US" sz="2000" dirty="0"/>
              <a:t>Step 4: Check the status of your job using squeue</a:t>
            </a:r>
          </a:p>
          <a:p>
            <a:endParaRPr lang="en-US" sz="2000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043CC3-BD3A-4B14-A87B-2D50F120D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136754"/>
              </p:ext>
            </p:extLst>
          </p:nvPr>
        </p:nvGraphicFramePr>
        <p:xfrm>
          <a:off x="457196" y="2081001"/>
          <a:ext cx="76199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9999">
                  <a:extLst>
                    <a:ext uri="{9D8B030D-6E8A-4147-A177-3AD203B41FA5}">
                      <a16:colId xmlns:a16="http://schemas.microsoft.com/office/drawing/2014/main" val="4016216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$&gt; </a:t>
                      </a:r>
                      <a:r>
                        <a:rPr lang="en-US" sz="1800" dirty="0" err="1"/>
                        <a:t>ssh</a:t>
                      </a:r>
                      <a:r>
                        <a:rPr lang="en-US" sz="1800" dirty="0"/>
                        <a:t> &lt;YOUR_ID&gt;</a:t>
                      </a:r>
                      <a:r>
                        <a:rPr lang="en-US" sz="1800" dirty="0">
                          <a:hlinkClick r:id="rId2"/>
                        </a:rPr>
                        <a:t>@hpg2.rc.ufl.edu</a:t>
                      </a:r>
                      <a:endParaRPr lang="en-US" sz="1800" dirty="0"/>
                    </a:p>
                    <a:p>
                      <a:pPr marL="0" indent="0">
                        <a:buNone/>
                      </a:pPr>
                      <a:r>
                        <a:rPr lang="en-US" sz="1800" dirty="0"/>
                        <a:t>$&gt; module load </a:t>
                      </a:r>
                      <a:r>
                        <a:rPr lang="en-US" sz="1800" dirty="0" err="1"/>
                        <a:t>ufrc</a:t>
                      </a:r>
                      <a:endParaRPr lang="en-US" sz="1800" dirty="0"/>
                    </a:p>
                    <a:p>
                      <a:pPr marL="0" indent="0">
                        <a:buNone/>
                      </a:pPr>
                      <a:r>
                        <a:rPr lang="en-US" sz="1800" dirty="0"/>
                        <a:t>$&gt; </a:t>
                      </a:r>
                      <a:r>
                        <a:rPr lang="en-US" sz="1800" dirty="0" err="1"/>
                        <a:t>srundev</a:t>
                      </a:r>
                      <a:r>
                        <a:rPr lang="en-US" sz="1800" dirty="0"/>
                        <a:t> --time=180 --</a:t>
                      </a:r>
                      <a:r>
                        <a:rPr lang="en-US" sz="1800" dirty="0" err="1"/>
                        <a:t>ntasks</a:t>
                      </a:r>
                      <a:r>
                        <a:rPr lang="en-US" sz="1800" dirty="0"/>
                        <a:t>=1 --</a:t>
                      </a:r>
                      <a:r>
                        <a:rPr lang="en-US" sz="1800" dirty="0" err="1"/>
                        <a:t>cpus</a:t>
                      </a:r>
                      <a:r>
                        <a:rPr lang="en-US" sz="1800" dirty="0"/>
                        <a:t>-per-task=4 --mem=6gb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7331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90374D-FCB0-4950-A9BE-337C187CD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612259"/>
              </p:ext>
            </p:extLst>
          </p:nvPr>
        </p:nvGraphicFramePr>
        <p:xfrm>
          <a:off x="457196" y="3819610"/>
          <a:ext cx="761999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9997">
                  <a:extLst>
                    <a:ext uri="{9D8B030D-6E8A-4147-A177-3AD203B41FA5}">
                      <a16:colId xmlns:a16="http://schemas.microsoft.com/office/drawing/2014/main" val="1636847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$&gt; </a:t>
                      </a:r>
                      <a:r>
                        <a:rPr lang="en-US" dirty="0" err="1"/>
                        <a:t>cp</a:t>
                      </a:r>
                      <a:r>
                        <a:rPr lang="en-US" dirty="0"/>
                        <a:t> /</a:t>
                      </a:r>
                      <a:r>
                        <a:rPr lang="en-US" dirty="0" err="1"/>
                        <a:t>ufrc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spark_workshop</a:t>
                      </a:r>
                      <a:r>
                        <a:rPr lang="en-US" dirty="0"/>
                        <a:t>/shared/* ~/</a:t>
                      </a:r>
                    </a:p>
                    <a:p>
                      <a:r>
                        <a:rPr lang="en-US" dirty="0"/>
                        <a:t>$&gt; cd ~/; 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0784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FE049B-3FDA-4BC9-B2A4-7571910CD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21312"/>
              </p:ext>
            </p:extLst>
          </p:nvPr>
        </p:nvGraphicFramePr>
        <p:xfrm>
          <a:off x="457186" y="5011638"/>
          <a:ext cx="76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>
                  <a:extLst>
                    <a:ext uri="{9D8B030D-6E8A-4147-A177-3AD203B41FA5}">
                      <a16:colId xmlns:a16="http://schemas.microsoft.com/office/drawing/2014/main" val="1937590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$&gt; sbatch spark-local-cluster.sh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08995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81F3AB-BBB0-40AC-8E8A-5813B24D3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606447"/>
              </p:ext>
            </p:extLst>
          </p:nvPr>
        </p:nvGraphicFramePr>
        <p:xfrm>
          <a:off x="457193" y="5873629"/>
          <a:ext cx="761999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9993">
                  <a:extLst>
                    <a:ext uri="{9D8B030D-6E8A-4147-A177-3AD203B41FA5}">
                      <a16:colId xmlns:a16="http://schemas.microsoft.com/office/drawing/2014/main" val="3038047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$&gt; squeue –u &lt;your ID&gt;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895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67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444430" cy="993293"/>
          </a:xfrm>
        </p:spPr>
        <p:txBody>
          <a:bodyPr>
            <a:normAutofit/>
          </a:bodyPr>
          <a:lstStyle/>
          <a:p>
            <a:r>
              <a:rPr lang="en-US" dirty="0"/>
              <a:t>Spark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60942"/>
            <a:ext cx="3046164" cy="4957417"/>
          </a:xfrm>
        </p:spPr>
        <p:txBody>
          <a:bodyPr>
            <a:normAutofit/>
          </a:bodyPr>
          <a:lstStyle/>
          <a:p>
            <a:r>
              <a:rPr lang="en-US" dirty="0"/>
              <a:t>Spark provides a web-interface to monitor its resource usage and job histories.</a:t>
            </a:r>
          </a:p>
          <a:p>
            <a:r>
              <a:rPr lang="en-US" dirty="0"/>
              <a:t>However, …</a:t>
            </a:r>
          </a:p>
        </p:txBody>
      </p:sp>
      <p:pic>
        <p:nvPicPr>
          <p:cNvPr id="1026" name="Picture 2" descr="https://lh4.googleusercontent.com/N8Rokf_Q6evggqwXlslEWpZ3e1uxo_YCdtXJr8UoP_2V6Ukt8gP_eY0wZsKQkKlp5crHb3Sga0XT6RzZJAM4ctItAp9E979674DPSp9JM026FZ7f7FMeFN58ls8Rvs8npZgHSaer">
            <a:extLst>
              <a:ext uri="{FF2B5EF4-FFF2-40B4-BE49-F238E27FC236}">
                <a16:creationId xmlns:a16="http://schemas.microsoft.com/office/drawing/2014/main" id="{631760BA-38B4-4E27-BD22-218FB0E37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76" y="1454402"/>
            <a:ext cx="5739788" cy="495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024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444430" cy="993293"/>
          </a:xfrm>
        </p:spPr>
        <p:txBody>
          <a:bodyPr>
            <a:normAutofit/>
          </a:bodyPr>
          <a:lstStyle/>
          <a:p>
            <a:r>
              <a:rPr lang="en-US" dirty="0"/>
              <a:t>Spark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739349" cy="4957417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 err="1"/>
              <a:t>gui</a:t>
            </a:r>
            <a:r>
              <a:rPr lang="en-US" dirty="0"/>
              <a:t>” module in HiPerGator to enable user to open a GUI session accessible from a local (your) machine</a:t>
            </a:r>
          </a:p>
          <a:p>
            <a:r>
              <a:rPr lang="en-US" dirty="0" err="1"/>
              <a:t>Xpra</a:t>
            </a:r>
            <a:r>
              <a:rPr lang="en-US" dirty="0"/>
              <a:t> (GUI Persistent Remote Applications): a tool which runs GUI clients, typically on a local (your) machine, and directs its display to the remote (HiPerGator) machine without losing any state (</a:t>
            </a:r>
            <a:r>
              <a:rPr lang="en-US" dirty="0">
                <a:hlinkClick r:id="rId2"/>
              </a:rPr>
              <a:t>https://en.wikipedia.org/wiki/Xpra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772401" cy="993293"/>
          </a:xfrm>
        </p:spPr>
        <p:txBody>
          <a:bodyPr>
            <a:normAutofit fontScale="90000"/>
          </a:bodyPr>
          <a:lstStyle/>
          <a:p>
            <a:r>
              <a:rPr lang="en-US" dirty="0"/>
              <a:t>DIY2: Spark Web Monitoring  through </a:t>
            </a:r>
            <a:r>
              <a:rPr lang="en-US" dirty="0" err="1"/>
              <a:t>Xpra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Step 1: Launch a GUI client using </a:t>
            </a:r>
            <a:r>
              <a:rPr lang="en-US" dirty="0" err="1"/>
              <a:t>Xpra</a:t>
            </a:r>
            <a:r>
              <a:rPr lang="en-US" dirty="0"/>
              <a:t> in your local machine</a:t>
            </a:r>
          </a:p>
          <a:p>
            <a:r>
              <a:rPr lang="en-US" dirty="0"/>
              <a:t>Step 2: Open a GUI session in HiPerGator</a:t>
            </a:r>
          </a:p>
          <a:p>
            <a:r>
              <a:rPr lang="en-US" dirty="0"/>
              <a:t>Step 3: Connect your GUI client to HiPerGator through the GUI session</a:t>
            </a:r>
          </a:p>
          <a:p>
            <a:r>
              <a:rPr lang="en-US" dirty="0"/>
              <a:t>Step 4: Enjoy Spark web-based monitoring</a:t>
            </a:r>
          </a:p>
        </p:txBody>
      </p:sp>
    </p:spTree>
    <p:extLst>
      <p:ext uri="{BB962C8B-B14F-4D97-AF65-F5344CB8AC3E}">
        <p14:creationId xmlns:p14="http://schemas.microsoft.com/office/powerpoint/2010/main" val="2128331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772401" cy="993293"/>
          </a:xfrm>
        </p:spPr>
        <p:txBody>
          <a:bodyPr>
            <a:normAutofit fontScale="90000"/>
          </a:bodyPr>
          <a:lstStyle/>
          <a:p>
            <a:r>
              <a:rPr lang="en-US" dirty="0"/>
              <a:t>DIY2: Spark Web Monitoring  through </a:t>
            </a:r>
            <a:r>
              <a:rPr lang="en-US" dirty="0" err="1"/>
              <a:t>Xpra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Download and install </a:t>
            </a:r>
            <a:r>
              <a:rPr lang="en-US" dirty="0" err="1"/>
              <a:t>Xpra</a:t>
            </a:r>
            <a:r>
              <a:rPr lang="en-US" dirty="0"/>
              <a:t> on your local machine</a:t>
            </a:r>
          </a:p>
          <a:p>
            <a:pPr lvl="1"/>
            <a:r>
              <a:rPr lang="en-US" dirty="0">
                <a:hlinkClick r:id="rId2"/>
              </a:rPr>
              <a:t>https://help.rc.ufl.edu/doc/GUI_Programs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Run </a:t>
            </a:r>
            <a:r>
              <a:rPr lang="en-US" dirty="0" err="1"/>
              <a:t>Xpra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CA589-15FD-4FAA-BD33-48664ADE6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67" y="2628059"/>
            <a:ext cx="5556222" cy="1543050"/>
          </a:xfrm>
          <a:prstGeom prst="rect">
            <a:avLst/>
          </a:prstGeom>
        </p:spPr>
      </p:pic>
      <p:pic>
        <p:nvPicPr>
          <p:cNvPr id="2050" name="Picture 2" descr="https://lh5.googleusercontent.com/BzBbLp8hCjk2_dRPNOsFX-IYNDgi_NW4uzhncKJbhV0gYrwiCNSsJPTucMGWX4gbs203nEw_V-DvEVKcg4w4kBhl4-g3NSiB8yFzKixJnR6wtquV94VDP9VrfOr6RQr4w5d2Zq_Z">
            <a:extLst>
              <a:ext uri="{FF2B5EF4-FFF2-40B4-BE49-F238E27FC236}">
                <a16:creationId xmlns:a16="http://schemas.microsoft.com/office/drawing/2014/main" id="{2EAFD81E-444F-4667-8EE2-CEE6EB149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67" y="3737692"/>
            <a:ext cx="3187817" cy="294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20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772401" cy="993293"/>
          </a:xfrm>
        </p:spPr>
        <p:txBody>
          <a:bodyPr>
            <a:normAutofit fontScale="90000"/>
          </a:bodyPr>
          <a:lstStyle/>
          <a:p>
            <a:r>
              <a:rPr lang="en-US" dirty="0"/>
              <a:t>DIY2: Spark Web Monitoring  through </a:t>
            </a:r>
            <a:r>
              <a:rPr lang="en-US" dirty="0" err="1"/>
              <a:t>Xpra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Download and install </a:t>
            </a:r>
            <a:r>
              <a:rPr lang="en-US" dirty="0" err="1"/>
              <a:t>MobaXterm</a:t>
            </a:r>
            <a:r>
              <a:rPr lang="en-US" dirty="0"/>
              <a:t> with default setup</a:t>
            </a:r>
          </a:p>
          <a:p>
            <a:pPr lvl="1"/>
            <a:r>
              <a:rPr lang="en-US" dirty="0">
                <a:hlinkClick r:id="rId2"/>
              </a:rPr>
              <a:t>https://mobaxterm.mobatek.net/</a:t>
            </a:r>
            <a:endParaRPr lang="en-US" dirty="0"/>
          </a:p>
          <a:p>
            <a:r>
              <a:rPr lang="en-US" dirty="0"/>
              <a:t>Create a wrapper shell script  “</a:t>
            </a:r>
            <a:r>
              <a:rPr lang="en-US" dirty="0" err="1"/>
              <a:t>xpra</a:t>
            </a:r>
            <a:r>
              <a:rPr lang="en-US" dirty="0"/>
              <a:t>” in </a:t>
            </a:r>
            <a:r>
              <a:rPr lang="en-US" dirty="0" err="1"/>
              <a:t>MobaXterm</a:t>
            </a:r>
            <a:r>
              <a:rPr lang="en-US" dirty="0"/>
              <a:t> directory</a:t>
            </a:r>
          </a:p>
          <a:p>
            <a:pPr lvl="1"/>
            <a:r>
              <a:rPr lang="en-US" dirty="0"/>
              <a:t>Windows</a:t>
            </a:r>
          </a:p>
          <a:p>
            <a:pPr lvl="2"/>
            <a:r>
              <a:rPr lang="en-US" dirty="0"/>
              <a:t>Documents/</a:t>
            </a:r>
            <a:r>
              <a:rPr lang="en-US" dirty="0" err="1"/>
              <a:t>MobaXterm</a:t>
            </a:r>
            <a:r>
              <a:rPr lang="en-US" dirty="0"/>
              <a:t>/slash/bin/</a:t>
            </a:r>
          </a:p>
          <a:p>
            <a:pPr lvl="1"/>
            <a:r>
              <a:rPr lang="en-US" dirty="0"/>
              <a:t>MacOS X</a:t>
            </a:r>
          </a:p>
          <a:p>
            <a:pPr lvl="2"/>
            <a:r>
              <a:rPr lang="fr-FR" dirty="0"/>
              <a:t>/Applications/</a:t>
            </a:r>
            <a:r>
              <a:rPr lang="fr-FR" dirty="0" err="1"/>
              <a:t>Xpra.app</a:t>
            </a:r>
            <a:r>
              <a:rPr lang="fr-FR" dirty="0"/>
              <a:t>/Contents/</a:t>
            </a:r>
            <a:r>
              <a:rPr lang="fr-FR" dirty="0" err="1"/>
              <a:t>MacOS</a:t>
            </a:r>
            <a:endParaRPr lang="fr-FR" dirty="0"/>
          </a:p>
          <a:p>
            <a:pPr lvl="1"/>
            <a:r>
              <a:rPr lang="fr-FR" dirty="0"/>
              <a:t>Linux</a:t>
            </a:r>
          </a:p>
          <a:p>
            <a:pPr lvl="2"/>
            <a:r>
              <a:rPr lang="fr-FR" dirty="0"/>
              <a:t>Follow the instructions in https://help.rc.ufl.edu/doc/Xpra_Linux_Installation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  <a:p>
            <a:r>
              <a:rPr lang="en-US" dirty="0"/>
              <a:t>Spark on HiPerGator</a:t>
            </a:r>
          </a:p>
          <a:p>
            <a:r>
              <a:rPr lang="en-US" dirty="0">
                <a:solidFill>
                  <a:srgbClr val="094DB8"/>
                </a:solidFill>
              </a:rPr>
              <a:t>Hands-on Exercises</a:t>
            </a:r>
          </a:p>
          <a:p>
            <a:pPr lvl="1"/>
            <a:endParaRPr lang="en-US" dirty="0">
              <a:solidFill>
                <a:srgbClr val="094DB8"/>
              </a:solidFill>
            </a:endParaRP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8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772401" cy="993293"/>
          </a:xfrm>
        </p:spPr>
        <p:txBody>
          <a:bodyPr>
            <a:normAutofit fontScale="90000"/>
          </a:bodyPr>
          <a:lstStyle/>
          <a:p>
            <a:r>
              <a:rPr lang="en-US" dirty="0"/>
              <a:t>DIY2: Spark Web Monitoring  through </a:t>
            </a:r>
            <a:r>
              <a:rPr lang="en-US" dirty="0" err="1"/>
              <a:t>Xpra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 err="1"/>
              <a:t>xpra</a:t>
            </a:r>
            <a:endParaRPr lang="en-US" dirty="0"/>
          </a:p>
          <a:p>
            <a:pPr lvl="1"/>
            <a:r>
              <a:rPr lang="en-US" dirty="0"/>
              <a:t>Windows (64bits)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Windows (32bits)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MacOS X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fr-FR" i="1" dirty="0" err="1"/>
              <a:t>Make</a:t>
            </a:r>
            <a:r>
              <a:rPr lang="fr-FR" i="1" dirty="0"/>
              <a:t> </a:t>
            </a:r>
            <a:r>
              <a:rPr lang="fr-FR" i="1" dirty="0" err="1"/>
              <a:t>xpra</a:t>
            </a:r>
            <a:r>
              <a:rPr lang="fr-FR" i="1" dirty="0"/>
              <a:t> </a:t>
            </a:r>
            <a:r>
              <a:rPr lang="fr-FR" i="1" dirty="0" err="1"/>
              <a:t>executable</a:t>
            </a:r>
            <a:r>
              <a:rPr lang="fr-FR" i="1" dirty="0"/>
              <a:t> and put </a:t>
            </a:r>
            <a:r>
              <a:rPr lang="fr-FR" i="1" dirty="0" err="1"/>
              <a:t>it</a:t>
            </a:r>
            <a:r>
              <a:rPr lang="fr-FR" i="1" dirty="0"/>
              <a:t> </a:t>
            </a:r>
            <a:r>
              <a:rPr lang="fr-FR" i="1" dirty="0" err="1"/>
              <a:t>into</a:t>
            </a:r>
            <a:r>
              <a:rPr lang="fr-FR" i="1" dirty="0"/>
              <a:t> /</a:t>
            </a:r>
            <a:r>
              <a:rPr lang="fr-FR" i="1" dirty="0" err="1"/>
              <a:t>usr</a:t>
            </a:r>
            <a:r>
              <a:rPr lang="fr-FR" i="1" dirty="0"/>
              <a:t>/local/bin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91DF30-B50D-4DF1-A80A-D3E1B1CD3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023151"/>
              </p:ext>
            </p:extLst>
          </p:nvPr>
        </p:nvGraphicFramePr>
        <p:xfrm>
          <a:off x="794157" y="2500226"/>
          <a:ext cx="6096000" cy="657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554208912"/>
                    </a:ext>
                  </a:extLst>
                </a:gridCol>
              </a:tblGrid>
              <a:tr h="657302">
                <a:tc>
                  <a:txBody>
                    <a:bodyPr/>
                    <a:lstStyle/>
                    <a:p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#!/bin/bash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"/drives/c/Program Files/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Xpra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Xpra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US" dirty="0"/>
                        <a:t>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"$@"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65297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2794CA-EAAD-449A-BCC9-AE5F32CF9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557930"/>
              </p:ext>
            </p:extLst>
          </p:nvPr>
        </p:nvGraphicFramePr>
        <p:xfrm>
          <a:off x="794157" y="3544323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741229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#!/bin/bash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"/drives/c/Program Files (x86)/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Xpra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Xpra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US" dirty="0"/>
                        <a:t>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"$@"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01875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16B960-CE2A-40DA-88E7-1F242B1A8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82717"/>
              </p:ext>
            </p:extLst>
          </p:nvPr>
        </p:nvGraphicFramePr>
        <p:xfrm>
          <a:off x="794157" y="4564481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997136641"/>
                    </a:ext>
                  </a:extLst>
                </a:gridCol>
              </a:tblGrid>
              <a:tr h="820598">
                <a:tc>
                  <a:txBody>
                    <a:bodyPr/>
                    <a:lstStyle/>
                    <a:p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#!/bin/bash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cd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dirty="0"/>
                        <a:t>Applications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dirty="0" err="1"/>
                        <a:t>Xpra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 err="1"/>
                        <a:t>app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dirty="0"/>
                        <a:t>Contents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dirty="0"/>
                        <a:t>MacOS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./</a:t>
                      </a:r>
                      <a:r>
                        <a:rPr lang="en-US" dirty="0" err="1"/>
                        <a:t>Xpra</a:t>
                      </a:r>
                      <a:r>
                        <a:rPr lang="en-US" dirty="0"/>
                        <a:t>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"$@"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76556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F917259-47A6-4B9B-BB0D-3BCD8E77E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964593"/>
              </p:ext>
            </p:extLst>
          </p:nvPr>
        </p:nvGraphicFramePr>
        <p:xfrm>
          <a:off x="794157" y="5978279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783911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chmod</a:t>
                      </a:r>
                      <a:r>
                        <a:rPr lang="en-US" dirty="0"/>
                        <a:t> 755 </a:t>
                      </a:r>
                      <a:r>
                        <a:rPr lang="en-US" dirty="0" err="1"/>
                        <a:t>xpra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 err="1"/>
                        <a:t>sudo</a:t>
                      </a:r>
                      <a:r>
                        <a:rPr lang="en-US" dirty="0"/>
                        <a:t> mv </a:t>
                      </a:r>
                      <a:r>
                        <a:rPr lang="en-US" dirty="0" err="1"/>
                        <a:t>xpra</a:t>
                      </a:r>
                      <a:r>
                        <a:rPr lang="en-US" dirty="0"/>
                        <a:t> /</a:t>
                      </a:r>
                      <a:r>
                        <a:rPr lang="en-US" dirty="0" err="1"/>
                        <a:t>usr</a:t>
                      </a:r>
                      <a:r>
                        <a:rPr lang="en-US" dirty="0"/>
                        <a:t>/local/bin/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67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909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772401" cy="993293"/>
          </a:xfrm>
        </p:spPr>
        <p:txBody>
          <a:bodyPr>
            <a:normAutofit fontScale="90000"/>
          </a:bodyPr>
          <a:lstStyle/>
          <a:p>
            <a:r>
              <a:rPr lang="en-US" dirty="0"/>
              <a:t>DIY2: Spark Web Monitoring  through </a:t>
            </a:r>
            <a:r>
              <a:rPr lang="en-US" dirty="0" err="1"/>
              <a:t>Xpra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Open a GUI session in HiPerGator</a:t>
            </a:r>
          </a:p>
          <a:p>
            <a:pPr lvl="1"/>
            <a:r>
              <a:rPr lang="en-US" dirty="0"/>
              <a:t>Load “</a:t>
            </a:r>
            <a:r>
              <a:rPr lang="en-US" dirty="0" err="1"/>
              <a:t>gui</a:t>
            </a:r>
            <a:r>
              <a:rPr lang="en-US" dirty="0"/>
              <a:t>” module and open a GUI session for 3 hours</a:t>
            </a:r>
          </a:p>
          <a:p>
            <a:pPr lvl="2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3E0C4D-4350-4FAE-8998-490C43D99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555846"/>
              </p:ext>
            </p:extLst>
          </p:nvPr>
        </p:nvGraphicFramePr>
        <p:xfrm>
          <a:off x="457200" y="2587964"/>
          <a:ext cx="77724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1762511573"/>
                    </a:ext>
                  </a:extLst>
                </a:gridCol>
              </a:tblGrid>
              <a:tr h="3103372">
                <a:tc>
                  <a:txBody>
                    <a:bodyPr/>
                    <a:lstStyle/>
                    <a:p>
                      <a:r>
                        <a:rPr lang="en-US" sz="1600" dirty="0"/>
                        <a:t>$&gt; module load </a:t>
                      </a:r>
                      <a:r>
                        <a:rPr lang="en-US" sz="1600" dirty="0" err="1"/>
                        <a:t>gui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$&gt; </a:t>
                      </a:r>
                      <a:r>
                        <a:rPr lang="en-US" sz="1600" dirty="0" err="1"/>
                        <a:t>launch_gui_session</a:t>
                      </a:r>
                      <a:r>
                        <a:rPr lang="en-US" sz="1600" dirty="0"/>
                        <a:t> –e </a:t>
                      </a:r>
                      <a:r>
                        <a:rPr lang="en-US" sz="1600" dirty="0" err="1"/>
                        <a:t>xterm</a:t>
                      </a:r>
                      <a:r>
                        <a:rPr lang="en-US" sz="1600" dirty="0"/>
                        <a:t> –t 3</a:t>
                      </a:r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&lt;&lt;omitted&gt;&gt;</a:t>
                      </a:r>
                    </a:p>
                    <a:p>
                      <a:endParaRPr lang="en-US" sz="1600" b="0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Session: i21b-s3.rc.ufl.edu:9382 for </a:t>
                      </a:r>
                      <a:r>
                        <a:rPr lang="en-US" sz="16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xterm</a:t>
                      </a: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job 17834657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Copy this command to a terminal on your LOCAL PC: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  <a:r>
                        <a:rPr lang="en-US" sz="1600" b="1" i="0" u="sng" strike="noStrike" kern="1200" dirty="0" err="1">
                          <a:solidFill>
                            <a:srgbClr val="094DB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xpra</a:t>
                      </a:r>
                      <a:r>
                        <a:rPr lang="en-US" sz="1600" b="1" i="0" u="sng" strike="noStrike" kern="1200" dirty="0">
                          <a:solidFill>
                            <a:srgbClr val="094DB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attach ssh:giljael@i21b-s3.rc.ufl.edu:9382</a:t>
                      </a:r>
                    </a:p>
                    <a:p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https://help.rc.ufl.edu/doc/GUI_Programs for general documentation on </a:t>
                      </a:r>
                      <a:r>
                        <a:rPr lang="en-US" sz="16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</a:t>
                      </a: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sessions</a:t>
                      </a:r>
                    </a:p>
                    <a:p>
                      <a:endParaRPr lang="en-US" sz="1600" b="0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$&gt;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478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901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772401" cy="993293"/>
          </a:xfrm>
        </p:spPr>
        <p:txBody>
          <a:bodyPr>
            <a:normAutofit fontScale="90000"/>
          </a:bodyPr>
          <a:lstStyle/>
          <a:p>
            <a:r>
              <a:rPr lang="en-US" dirty="0"/>
              <a:t>DIY2: Spark Web Monitoring  through </a:t>
            </a:r>
            <a:r>
              <a:rPr lang="en-US" dirty="0" err="1"/>
              <a:t>Xpra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Connect your GUI client to HiPerGator through the GUI session open</a:t>
            </a:r>
          </a:p>
          <a:p>
            <a:pPr lvl="1"/>
            <a:r>
              <a:rPr lang="en-US" dirty="0"/>
              <a:t>Copy the command line to your local terminal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1D3C0-ED3E-421C-81E6-B3A01303E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976" y="2919470"/>
            <a:ext cx="4307569" cy="3938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2890EB-C864-46AD-8751-32D9C9299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55" y="2919470"/>
            <a:ext cx="4241521" cy="39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70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772401" cy="993293"/>
          </a:xfrm>
        </p:spPr>
        <p:txBody>
          <a:bodyPr>
            <a:normAutofit fontScale="90000"/>
          </a:bodyPr>
          <a:lstStyle/>
          <a:p>
            <a:r>
              <a:rPr lang="en-US" dirty="0"/>
              <a:t>DIY2: Spark Web Monitoring  through </a:t>
            </a:r>
            <a:r>
              <a:rPr lang="en-US" dirty="0" err="1"/>
              <a:t>Xpra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Enter your credential to access the GUI session</a:t>
            </a:r>
          </a:p>
        </p:txBody>
      </p:sp>
      <p:pic>
        <p:nvPicPr>
          <p:cNvPr id="4098" name="Picture 2" descr="https://lh5.googleusercontent.com/YA3COuNQoJeKEVlf4fPAannJc_c2duqrAxJ0cNJmesTgH0xnSV3fRrZTpiOLdppNrhSQbkLbWLws0Q6Aosrc_HzqjVgbBz400WGKy_n4Bw_fLAPkrvWRievAvqVtwjV-OWpWDwX0">
            <a:extLst>
              <a:ext uri="{FF2B5EF4-FFF2-40B4-BE49-F238E27FC236}">
                <a16:creationId xmlns:a16="http://schemas.microsoft.com/office/drawing/2014/main" id="{438D64EE-2778-465D-9C8D-0107439A3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" y="2153603"/>
            <a:ext cx="3628394" cy="285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5.googleusercontent.com/g4lTDi1Rq5WqCXVzw5o4GUwu8juDFZFGTCdowTJz9ka0k83k4-HIaQgSMJTnSu9yse82SyTXFXcqzgfBCIRWWQmjwXg7tV3D9ZQSxfR2kvG_TJkWxFFXxpvO18vKAFBBIi8EdjEB">
            <a:extLst>
              <a:ext uri="{FF2B5EF4-FFF2-40B4-BE49-F238E27FC236}">
                <a16:creationId xmlns:a16="http://schemas.microsoft.com/office/drawing/2014/main" id="{E6B71605-71A9-4CF9-967C-B3BC29D0C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920" y="2236859"/>
            <a:ext cx="530542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16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772401" cy="993293"/>
          </a:xfrm>
        </p:spPr>
        <p:txBody>
          <a:bodyPr>
            <a:normAutofit fontScale="90000"/>
          </a:bodyPr>
          <a:lstStyle/>
          <a:p>
            <a:r>
              <a:rPr lang="en-US" dirty="0"/>
              <a:t>DIY2: Spark Web Monitoring  through </a:t>
            </a:r>
            <a:r>
              <a:rPr lang="en-US" dirty="0" err="1"/>
              <a:t>Xpra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Get the IP address for the web interface of the master node and launch </a:t>
            </a:r>
            <a:r>
              <a:rPr lang="en-US" dirty="0" err="1"/>
              <a:t>firefox</a:t>
            </a:r>
            <a:r>
              <a:rPr lang="en-US" dirty="0"/>
              <a:t> in the X-terminal</a:t>
            </a:r>
          </a:p>
        </p:txBody>
      </p:sp>
      <p:pic>
        <p:nvPicPr>
          <p:cNvPr id="5122" name="Picture 2" descr="https://lh4.googleusercontent.com/3UZRiPu8nQSWk_ELbt1V6rFubm7e23bDJ27Vm_HVWWlDTTQTNwBPjvLc9B78I5b7VALgJ6ClTsbET11s36DSanSI0B40jRybAhM2MlYomGAgr9Eds64LQpseizmHxK4l4BKl942Y">
            <a:extLst>
              <a:ext uri="{FF2B5EF4-FFF2-40B4-BE49-F238E27FC236}">
                <a16:creationId xmlns:a16="http://schemas.microsoft.com/office/drawing/2014/main" id="{FFE7EE56-4E99-4B13-833A-B119CF7E8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02" y="3400107"/>
            <a:ext cx="58483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832E2F-734C-4EED-BDD8-9B63863B2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67351"/>
              </p:ext>
            </p:extLst>
          </p:nvPr>
        </p:nvGraphicFramePr>
        <p:xfrm>
          <a:off x="457199" y="2432585"/>
          <a:ext cx="60960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685364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$&gt; grep </a:t>
                      </a:r>
                      <a:r>
                        <a:rPr lang="en-US" sz="18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MasterWebUI</a:t>
                      </a: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spark_cluster.err</a:t>
                      </a:r>
                      <a:endParaRPr lang="en-US" sz="1800" b="0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18/03/07 15:12:12 INFO </a:t>
                      </a:r>
                      <a:r>
                        <a:rPr lang="en-US" sz="16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MasterWebUI</a:t>
                      </a: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Bound </a:t>
                      </a:r>
                      <a:r>
                        <a:rPr lang="en-US" sz="16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MasterWebUI</a:t>
                      </a: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0.0.0.0, and started at </a:t>
                      </a:r>
                      <a:r>
                        <a:rPr lang="en-US" sz="1800" b="1" i="0" u="none" strike="noStrike" kern="1200" dirty="0">
                          <a:solidFill>
                            <a:srgbClr val="094DB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http://172.16.195.115:8080</a:t>
                      </a:r>
                      <a:endParaRPr lang="en-US" sz="1600" dirty="0">
                        <a:solidFill>
                          <a:srgbClr val="094DB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33681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70B0376-D4C8-4305-9F95-122D40DB3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60345"/>
            <a:ext cx="4034357" cy="305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68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772401" cy="993293"/>
          </a:xfrm>
        </p:spPr>
        <p:txBody>
          <a:bodyPr>
            <a:normAutofit fontScale="90000"/>
          </a:bodyPr>
          <a:lstStyle/>
          <a:p>
            <a:r>
              <a:rPr lang="en-US" dirty="0"/>
              <a:t>DIY2: Spark Web Monitoring  through </a:t>
            </a:r>
            <a:r>
              <a:rPr lang="en-US" dirty="0" err="1"/>
              <a:t>Xpra</a:t>
            </a:r>
            <a:endParaRPr lang="en-US" dirty="0"/>
          </a:p>
        </p:txBody>
      </p:sp>
      <p:pic>
        <p:nvPicPr>
          <p:cNvPr id="6146" name="Picture 2" descr="https://lh4.googleusercontent.com/N8Rokf_Q6evggqwXlslEWpZ3e1uxo_YCdtXJr8UoP_2V6Ukt8gP_eY0wZsKQkKlp5crHb3Sga0XT6RzZJAM4ctItAp9E979674DPSp9JM026FZ7f7FMeFN58ls8Rvs8npZgHSaer">
            <a:extLst>
              <a:ext uri="{FF2B5EF4-FFF2-40B4-BE49-F238E27FC236}">
                <a16:creationId xmlns:a16="http://schemas.microsoft.com/office/drawing/2014/main" id="{91CFE5E3-5877-4DEC-84D7-5108EE20A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46011"/>
            <a:ext cx="8155008" cy="55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315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772401" cy="993293"/>
          </a:xfrm>
        </p:spPr>
        <p:txBody>
          <a:bodyPr>
            <a:normAutofit/>
          </a:bodyPr>
          <a:lstStyle/>
          <a:p>
            <a:r>
              <a:rPr lang="en-US" dirty="0"/>
              <a:t>Break!!!</a:t>
            </a:r>
          </a:p>
        </p:txBody>
      </p:sp>
    </p:spTree>
    <p:extLst>
      <p:ext uri="{BB962C8B-B14F-4D97-AF65-F5344CB8AC3E}">
        <p14:creationId xmlns:p14="http://schemas.microsoft.com/office/powerpoint/2010/main" val="1026098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90194" cy="993293"/>
          </a:xfrm>
        </p:spPr>
        <p:txBody>
          <a:bodyPr>
            <a:normAutofit/>
          </a:bodyPr>
          <a:lstStyle/>
          <a:p>
            <a:r>
              <a:rPr lang="en-US" dirty="0"/>
              <a:t>Spark interactive shells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Spark interactive shell in Scalar</a:t>
            </a:r>
          </a:p>
          <a:p>
            <a:pPr lvl="1"/>
            <a:r>
              <a:rPr lang="en-US" dirty="0"/>
              <a:t>$&gt; spark-shell --master $SPARK_MASTER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1726A1-B782-42AD-BD63-86D30EAF0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218607"/>
              </p:ext>
            </p:extLst>
          </p:nvPr>
        </p:nvGraphicFramePr>
        <p:xfrm>
          <a:off x="457199" y="2555375"/>
          <a:ext cx="761999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9999">
                  <a:extLst>
                    <a:ext uri="{9D8B030D-6E8A-4147-A177-3AD203B41FA5}">
                      <a16:colId xmlns:a16="http://schemas.microsoft.com/office/drawing/2014/main" val="1874492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$&gt; SPARK_MASTER=$(grep "Starting Spark master" *.err | cut -d " " -f 9)</a:t>
                      </a:r>
                    </a:p>
                    <a:p>
                      <a:pPr rtl="0"/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$&gt; spark-shell --master $SPARK_MASTER</a:t>
                      </a:r>
                    </a:p>
                    <a:p>
                      <a:pPr rtl="0"/>
                      <a:endParaRPr lang="en-US" sz="1600" b="0" dirty="0">
                        <a:effectLst/>
                      </a:endParaRP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&lt;omitted&gt;&gt;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Spark session available as 'spark'.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 to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____              __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/ __/__  ___ _____/ /__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_\ \/ _ \/ _ `/ __/  '_/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/___/ .__/\_,_/_/ /_/\_\   version 2.2.0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/_/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Scala version 2.11.8 (Java </a:t>
                      </a:r>
                      <a:r>
                        <a:rPr lang="en-US" sz="16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HotSpot</a:t>
                      </a: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(TM) 64-Bit Server VM, Java 1.8.0_31)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in expressions to have them evaluated.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:help for more information.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scala</a:t>
                      </a: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809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462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90194" cy="993293"/>
          </a:xfrm>
        </p:spPr>
        <p:txBody>
          <a:bodyPr>
            <a:normAutofit/>
          </a:bodyPr>
          <a:lstStyle/>
          <a:p>
            <a:r>
              <a:rPr lang="en-US" dirty="0"/>
              <a:t>Spark interactive shells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Spark interactive shell in Scalar</a:t>
            </a:r>
          </a:p>
          <a:p>
            <a:pPr lvl="1"/>
            <a:r>
              <a:rPr lang="en-US" dirty="0"/>
              <a:t>$&gt; spark-shell --master $SPARK_MASTER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1726A1-B782-42AD-BD63-86D30EAF0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39426"/>
              </p:ext>
            </p:extLst>
          </p:nvPr>
        </p:nvGraphicFramePr>
        <p:xfrm>
          <a:off x="457199" y="2555375"/>
          <a:ext cx="761999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9999">
                  <a:extLst>
                    <a:ext uri="{9D8B030D-6E8A-4147-A177-3AD203B41FA5}">
                      <a16:colId xmlns:a16="http://schemas.microsoft.com/office/drawing/2014/main" val="1874492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$&gt; </a:t>
                      </a: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SPARK_MASTER=$(grep "Starting Spark master" *.err | cut -d " " -f 9)</a:t>
                      </a:r>
                    </a:p>
                    <a:p>
                      <a:pPr rtl="0"/>
                      <a:r>
                        <a:rPr lang="en-US" sz="1800" b="1" i="0" u="none" strike="noStrike" kern="1200" dirty="0">
                          <a:solidFill>
                            <a:srgbClr val="094DB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$&gt; module load spark</a:t>
                      </a:r>
                      <a:endParaRPr lang="en-US" sz="1800" b="0" i="0" u="none" strike="noStrike" kern="1200" dirty="0">
                        <a:solidFill>
                          <a:srgbClr val="094DB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$&gt; spark-shell --master $SPARK_MASTER</a:t>
                      </a:r>
                      <a:endParaRPr lang="en-US" sz="1800" b="0" dirty="0">
                        <a:effectLst/>
                      </a:endParaRP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&lt;omitted&gt;&gt;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Spark session available as 'spark'.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 to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____              __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/ __/__  ___ _____/ /__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_\ \/ _ \/ _ `/ __/  '_/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/___/ .__/\_,_/_/ /_/\_\   version 2.2.0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/_/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Scala version 2.11.8 (Java </a:t>
                      </a:r>
                      <a:r>
                        <a:rPr lang="en-US" sz="16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HotSpot</a:t>
                      </a: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(TM) 64-Bit Server VM, Java 1.8.0_31)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in expressions to have them evaluated.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:help for more information.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scala</a:t>
                      </a: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809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378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90194" cy="993293"/>
          </a:xfrm>
        </p:spPr>
        <p:txBody>
          <a:bodyPr>
            <a:normAutofit/>
          </a:bodyPr>
          <a:lstStyle/>
          <a:p>
            <a:r>
              <a:rPr lang="en-US" dirty="0"/>
              <a:t>Spark interactive shells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Spark interactive shell in Python</a:t>
            </a:r>
          </a:p>
          <a:p>
            <a:pPr lvl="1"/>
            <a:r>
              <a:rPr lang="en-US" dirty="0"/>
              <a:t>$&gt; pyspark --master $SPARK_MASTER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1726A1-B782-42AD-BD63-86D30EAF0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250852"/>
              </p:ext>
            </p:extLst>
          </p:nvPr>
        </p:nvGraphicFramePr>
        <p:xfrm>
          <a:off x="457199" y="2555375"/>
          <a:ext cx="761999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9999">
                  <a:extLst>
                    <a:ext uri="{9D8B030D-6E8A-4147-A177-3AD203B41FA5}">
                      <a16:colId xmlns:a16="http://schemas.microsoft.com/office/drawing/2014/main" val="1874492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$&gt; SPARK_MASTER=$(grep "Starting Spark master" *.err | cut -d " " -f 9)</a:t>
                      </a:r>
                    </a:p>
                    <a:p>
                      <a:pPr rtl="0"/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$&gt; pyspark --master $SPARK_MASTER</a:t>
                      </a:r>
                    </a:p>
                    <a:p>
                      <a:pPr rtl="0"/>
                      <a:endParaRPr lang="en-US" sz="1600" b="0" dirty="0">
                        <a:effectLst/>
                      </a:endParaRPr>
                    </a:p>
                    <a:p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&lt;&lt;omitted&gt;&gt;</a:t>
                      </a:r>
                      <a:br>
                        <a:rPr lang="en-US" sz="16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 to</a:t>
                      </a:r>
                      <a:br>
                        <a:rPr lang="en-US" sz="16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____              __</a:t>
                      </a:r>
                      <a:br>
                        <a:rPr lang="en-US" sz="16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/ __/__  ___ _____/ /__</a:t>
                      </a:r>
                      <a:br>
                        <a:rPr lang="en-US" sz="16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_\ \/ _ \/ _ `/ __/  '_/</a:t>
                      </a:r>
                      <a:br>
                        <a:rPr lang="en-US" sz="16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/__ / .__/\_,_/_/ /_/\_\   version 2.2.0</a:t>
                      </a:r>
                      <a:br>
                        <a:rPr lang="en-US" sz="16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/_/</a:t>
                      </a:r>
                      <a:br>
                        <a:rPr lang="en-US" sz="16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en-US" sz="16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Python version 2.7.6 (default, Feb  5 2014 11:52:59)</a:t>
                      </a:r>
                      <a:br>
                        <a:rPr lang="en-US" sz="16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SparkSession</a:t>
                      </a:r>
                      <a:r>
                        <a:rPr lang="en-US" sz="16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available as 'spark'.</a:t>
                      </a:r>
                      <a:br>
                        <a:rPr lang="en-US" sz="16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&gt;&gt;&gt;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809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44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439005" cy="993293"/>
          </a:xfrm>
        </p:spPr>
        <p:txBody>
          <a:bodyPr>
            <a:normAutofit/>
          </a:bodyPr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Cover</a:t>
            </a:r>
          </a:p>
          <a:p>
            <a:pPr lvl="1"/>
            <a:r>
              <a:rPr lang="en-US" dirty="0"/>
              <a:t>Create Spark cluster in HiPerGator</a:t>
            </a:r>
          </a:p>
          <a:p>
            <a:pPr lvl="1"/>
            <a:r>
              <a:rPr lang="en-US" dirty="0"/>
              <a:t>Run Spark jobs in the Spark cluster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Does not cover</a:t>
            </a:r>
          </a:p>
          <a:p>
            <a:pPr lvl="1"/>
            <a:r>
              <a:rPr lang="en-US" dirty="0"/>
              <a:t>How to program Spark jobs</a:t>
            </a:r>
          </a:p>
          <a:p>
            <a:pPr lvl="1"/>
            <a:r>
              <a:rPr lang="en-US" dirty="0"/>
              <a:t>How to use Spark libraries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20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429349" cy="993293"/>
          </a:xfrm>
        </p:spPr>
        <p:txBody>
          <a:bodyPr>
            <a:normAutofit fontScale="90000"/>
          </a:bodyPr>
          <a:lstStyle/>
          <a:p>
            <a:r>
              <a:rPr lang="en-US" dirty="0"/>
              <a:t>DIY3: Pi estimation via  interactive shell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Estimate Pi (π) by "throwing darts" at a circle. Points in the unit square ((0, 0) to (1,1)) are randomly picked and observed how many fall in the unit circle. The fraction should be π / 4, so this is used to get the estimation.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5A34B7-D0D9-4F97-8D0B-2921072E9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143905"/>
              </p:ext>
            </p:extLst>
          </p:nvPr>
        </p:nvGraphicFramePr>
        <p:xfrm>
          <a:off x="457198" y="3542792"/>
          <a:ext cx="7620001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1">
                  <a:extLst>
                    <a:ext uri="{9D8B030D-6E8A-4147-A177-3AD203B41FA5}">
                      <a16:colId xmlns:a16="http://schemas.microsoft.com/office/drawing/2014/main" val="1819228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operator import add</a:t>
                      </a:r>
                      <a:endParaRPr lang="en-US" sz="1600" b="0" dirty="0">
                        <a:effectLst/>
                      </a:endParaRPr>
                    </a:p>
                    <a:p>
                      <a:pPr rtl="0"/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random import random</a:t>
                      </a:r>
                      <a:endParaRPr lang="en-US" sz="1600" b="0" dirty="0">
                        <a:effectLst/>
                      </a:endParaRPr>
                    </a:p>
                    <a:p>
                      <a:pPr rtl="0"/>
                      <a:br>
                        <a:rPr lang="en-US" sz="1600" b="0" dirty="0">
                          <a:effectLst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partitions = 10 # any value </a:t>
                      </a:r>
                      <a:endParaRPr lang="en-US" sz="1600" b="0" dirty="0">
                        <a:effectLst/>
                      </a:endParaRPr>
                    </a:p>
                    <a:p>
                      <a:pPr rtl="0"/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= 100000 * partitions</a:t>
                      </a:r>
                      <a:endParaRPr lang="en-US" sz="1600" b="0" dirty="0">
                        <a:effectLst/>
                      </a:endParaRPr>
                    </a:p>
                    <a:p>
                      <a:pPr rtl="0"/>
                      <a:br>
                        <a:rPr lang="en-US" sz="1600" b="0" dirty="0">
                          <a:effectLst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 f(_):</a:t>
                      </a:r>
                      <a:endParaRPr lang="en-US" sz="1600" b="0" dirty="0">
                        <a:effectLst/>
                      </a:endParaRPr>
                    </a:p>
                    <a:p>
                      <a:pPr rtl="0"/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x = random() * 2 - 1</a:t>
                      </a:r>
                      <a:endParaRPr lang="en-US" sz="1600" b="0" dirty="0">
                        <a:effectLst/>
                      </a:endParaRPr>
                    </a:p>
                    <a:p>
                      <a:pPr rtl="0"/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y = random() * 2 - 1</a:t>
                      </a:r>
                      <a:endParaRPr lang="en-US" sz="1600" b="0" dirty="0">
                        <a:effectLst/>
                      </a:endParaRPr>
                    </a:p>
                    <a:p>
                      <a:pPr rtl="0"/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return 1 if x ** 2 + y ** 2 &lt;= 1 else 0</a:t>
                      </a:r>
                      <a:endParaRPr lang="en-US" sz="1600" b="0" dirty="0">
                        <a:effectLst/>
                      </a:endParaRPr>
                    </a:p>
                    <a:p>
                      <a:pPr rtl="0"/>
                      <a:br>
                        <a:rPr lang="en-US" sz="1600" b="0" dirty="0">
                          <a:effectLst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 = </a:t>
                      </a:r>
                      <a:r>
                        <a:rPr lang="en-US" sz="16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sc.parallelize</a:t>
                      </a: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(range(1, n + 1), partitions).map(f).reduce(add)</a:t>
                      </a:r>
                      <a:endParaRPr lang="en-US" sz="1600" b="0" dirty="0">
                        <a:effectLst/>
                      </a:endParaRPr>
                    </a:p>
                    <a:p>
                      <a:pPr rtl="0"/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print("Pi is roughly %f" % (4.0 * count / n))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5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033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429349" cy="993293"/>
          </a:xfrm>
        </p:spPr>
        <p:txBody>
          <a:bodyPr>
            <a:normAutofit fontScale="90000"/>
          </a:bodyPr>
          <a:lstStyle/>
          <a:p>
            <a:r>
              <a:rPr lang="en-US" dirty="0"/>
              <a:t>DIY3: Pi estimation via  interactive shell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012"/>
            <a:ext cx="7620000" cy="5472348"/>
          </a:xfrm>
        </p:spPr>
        <p:txBody>
          <a:bodyPr>
            <a:normAutofit/>
          </a:bodyPr>
          <a:lstStyle/>
          <a:p>
            <a:r>
              <a:rPr lang="en-US" dirty="0"/>
              <a:t>Start Spark interactive shell in Python (pyspark)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https://lh3.googleusercontent.com/O1MmLhZpD6ll8el4o3dK-HBhBqfZT3KVyZkfUHNrtB0v__rc7KNZTKELCvHi4Qpws1izvVp55RLOwyL5TW0ycvn2ZnjVFYYu0Fh9mj-Nw2ADqQ0xrXoVSTmG6Hb78izBkuxdZzqs">
            <a:extLst>
              <a:ext uri="{FF2B5EF4-FFF2-40B4-BE49-F238E27FC236}">
                <a16:creationId xmlns:a16="http://schemas.microsoft.com/office/drawing/2014/main" id="{6C496F95-99C4-4975-9DBB-1B8F17B36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7865"/>
            <a:ext cx="8089393" cy="464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7D894D-D8DA-4FB0-9A65-101847E5B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215071"/>
              </p:ext>
            </p:extLst>
          </p:nvPr>
        </p:nvGraphicFramePr>
        <p:xfrm>
          <a:off x="457199" y="1516326"/>
          <a:ext cx="808939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393">
                  <a:extLst>
                    <a:ext uri="{9D8B030D-6E8A-4147-A177-3AD203B41FA5}">
                      <a16:colId xmlns:a16="http://schemas.microsoft.com/office/drawing/2014/main" val="317230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$&gt; SPARK_MASTER=$(grep "Starting Spark master" *.err | cut -d " " -f 9)</a:t>
                      </a:r>
                    </a:p>
                    <a:p>
                      <a:r>
                        <a:rPr lang="en-US" b="0" dirty="0"/>
                        <a:t>$&gt; pyspark --master $SPARK_MASTER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557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349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439005" cy="993293"/>
          </a:xfrm>
        </p:spPr>
        <p:txBody>
          <a:bodyPr>
            <a:normAutofit fontScale="90000"/>
          </a:bodyPr>
          <a:lstStyle/>
          <a:p>
            <a:r>
              <a:rPr lang="en-US" dirty="0"/>
              <a:t>DIY4: Pi estimation from file with pyspark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Running python application through pyspark is not supported as of Spark 2.0. That is, Spark interactive shell in python does not load python files to run python application. </a:t>
            </a:r>
          </a:p>
          <a:p>
            <a:r>
              <a:rPr lang="en-US" dirty="0"/>
              <a:t>Instead, “PYTHONSTARTUP”, a python environmental variable can be used to run python script with pyspark, which executes the python script before an interactive shell starts.</a:t>
            </a:r>
          </a:p>
          <a:p>
            <a:r>
              <a:rPr lang="en-US" dirty="0"/>
              <a:t>$&gt; PYTHONSTARTUP=diy4.py pyspark --master $SPARK_MASTER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86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439005" cy="993293"/>
          </a:xfrm>
        </p:spPr>
        <p:txBody>
          <a:bodyPr>
            <a:normAutofit fontScale="90000"/>
          </a:bodyPr>
          <a:lstStyle/>
          <a:p>
            <a:r>
              <a:rPr lang="en-US" dirty="0"/>
              <a:t>DIY4: Pi estimation from file with pyspark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FA849BC-A02F-4F11-BA69-0EC59B78EC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442334"/>
              </p:ext>
            </p:extLst>
          </p:nvPr>
        </p:nvGraphicFramePr>
        <p:xfrm>
          <a:off x="457199" y="1146011"/>
          <a:ext cx="8229601" cy="5315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1">
                  <a:extLst>
                    <a:ext uri="{9D8B030D-6E8A-4147-A177-3AD203B41FA5}">
                      <a16:colId xmlns:a16="http://schemas.microsoft.com/office/drawing/2014/main" val="4266327601"/>
                    </a:ext>
                  </a:extLst>
                </a:gridCol>
              </a:tblGrid>
              <a:tr h="5315749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$&gt;  </a:t>
                      </a:r>
                      <a:r>
                        <a:rPr lang="en-US" sz="20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</a:t>
                      </a:r>
                      <a: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/ufrc/spark_workshop/shared/diy4.py .</a:t>
                      </a:r>
                    </a:p>
                    <a:p>
                      <a: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$&gt;  cat diy4.py</a:t>
                      </a:r>
                    </a:p>
                    <a:p>
                      <a:endParaRPr lang="en-US" sz="2000" b="0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operator import add</a:t>
                      </a:r>
                      <a:b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random import random</a:t>
                      </a:r>
                      <a:b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partitions =10</a:t>
                      </a:r>
                      <a:b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= 100000 * partitions</a:t>
                      </a:r>
                      <a:b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 f(_):</a:t>
                      </a:r>
                      <a:b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x = random() * 2 - 1</a:t>
                      </a:r>
                      <a:b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y = random() * 2 - 1</a:t>
                      </a:r>
                      <a:b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return 1 if x ** 2 + y ** 2 &lt;= 1 else 0</a:t>
                      </a:r>
                      <a:b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 = </a:t>
                      </a:r>
                      <a:r>
                        <a:rPr lang="en-US" sz="20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sc.parallelize</a:t>
                      </a:r>
                      <a: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(range(1, n + 1), partitions).map(f).reduce(add)</a:t>
                      </a:r>
                      <a:b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2000" b="0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print("Pi is roughly %f" % (4.0 * count / n))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216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89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439005" cy="993293"/>
          </a:xfrm>
        </p:spPr>
        <p:txBody>
          <a:bodyPr>
            <a:normAutofit fontScale="90000"/>
          </a:bodyPr>
          <a:lstStyle/>
          <a:p>
            <a:r>
              <a:rPr lang="en-US" dirty="0"/>
              <a:t>DIY4: Pi estimation from file with pyspark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FA849BC-A02F-4F11-BA69-0EC59B78EC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659325"/>
              </p:ext>
            </p:extLst>
          </p:nvPr>
        </p:nvGraphicFramePr>
        <p:xfrm>
          <a:off x="457199" y="1146011"/>
          <a:ext cx="7620000" cy="5413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>
                  <a:extLst>
                    <a:ext uri="{9D8B030D-6E8A-4147-A177-3AD203B41FA5}">
                      <a16:colId xmlns:a16="http://schemas.microsoft.com/office/drawing/2014/main" val="4266327601"/>
                    </a:ext>
                  </a:extLst>
                </a:gridCol>
              </a:tblGrid>
              <a:tr h="5413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$&gt; SPARK_MASTER=$(grep "Starting Spark master" *.err | cut -d " " -f 9)</a:t>
                      </a: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$&gt; PYTHONSTARTUP=diy4.py pyspark --master $SPARK_MASTER</a:t>
                      </a:r>
                    </a:p>
                    <a:p>
                      <a:endParaRPr lang="en-US" sz="1800" b="0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Picked up _JAVA_OPTIONS: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Python 2.7.6 …</a:t>
                      </a:r>
                    </a:p>
                    <a:p>
                      <a:endParaRPr lang="en-US" sz="1600" b="0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&lt;&lt;omitted&gt;&gt;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600" b="0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 to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____            __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/ __/__  ___ _____/ /__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_\ \/ _ \/ _ `/ __/  '_/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/__ / .__/\_,_/_/ /_/\_\   version 2.2.0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/_/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Python version 2.7.6 (default, Feb  5 2014 11:52:59)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SparkSession</a:t>
                      </a: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available as 'spark'.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18/03/07 16:32:59 WARN </a:t>
                      </a:r>
                      <a:r>
                        <a:rPr lang="en-US" sz="16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TaskSetManager</a:t>
                      </a: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Stage 0 contains a task of very large size (363 KB). The maximum recommended task size is 100 KB.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rgbClr val="094DB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 is roughly 3.143180</a:t>
                      </a:r>
                      <a:b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&gt;&gt;&gt;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216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656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439005" cy="993293"/>
          </a:xfrm>
        </p:spPr>
        <p:txBody>
          <a:bodyPr>
            <a:normAutofit/>
          </a:bodyPr>
          <a:lstStyle/>
          <a:p>
            <a:r>
              <a:rPr lang="en-US" dirty="0"/>
              <a:t>spark-submit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012"/>
            <a:ext cx="7620000" cy="547234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 script which provides unified interface for Spark jobs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fontAlgn="base"/>
            <a:endParaRPr lang="en-US" dirty="0"/>
          </a:p>
          <a:p>
            <a:pPr fontAlgn="base"/>
            <a:r>
              <a:rPr lang="en-US" dirty="0"/>
              <a:t>--class: The entry point for your application (e.g. </a:t>
            </a:r>
            <a:r>
              <a:rPr lang="en-US" dirty="0" err="1"/>
              <a:t>org.apache.spark.examples.SparkPi</a:t>
            </a:r>
            <a:r>
              <a:rPr lang="en-US" dirty="0"/>
              <a:t>)</a:t>
            </a:r>
          </a:p>
          <a:p>
            <a:pPr fontAlgn="base"/>
            <a:r>
              <a:rPr lang="en-US" dirty="0"/>
              <a:t>--master: The </a:t>
            </a:r>
            <a:r>
              <a:rPr lang="en-US" dirty="0">
                <a:hlinkClick r:id="rId3"/>
              </a:rPr>
              <a:t>master URL</a:t>
            </a:r>
            <a:r>
              <a:rPr lang="en-US" dirty="0"/>
              <a:t> for the cluster (e.g. spark://123.45.67.890:7077)</a:t>
            </a:r>
          </a:p>
          <a:p>
            <a:pPr fontAlgn="base"/>
            <a:r>
              <a:rPr lang="en-US" dirty="0"/>
              <a:t>--deploy-mode: Whether to deploy your driver on the worker nodes (cluster) or locally as an external client (client) (default: client)</a:t>
            </a:r>
          </a:p>
          <a:p>
            <a:pPr fontAlgn="base"/>
            <a:r>
              <a:rPr lang="en-US" dirty="0"/>
              <a:t>--</a:t>
            </a:r>
            <a:r>
              <a:rPr lang="en-US" dirty="0" err="1"/>
              <a:t>conf</a:t>
            </a:r>
            <a:r>
              <a:rPr lang="en-US" dirty="0"/>
              <a:t>: Arbitrary Spark configuration property in key=value format. For values that contain spaces wrap “key=value” in quotes (as shown).</a:t>
            </a:r>
          </a:p>
          <a:p>
            <a:pPr fontAlgn="base"/>
            <a:r>
              <a:rPr lang="en-US" dirty="0"/>
              <a:t>&lt;application-jar&gt;: Path to a bundled jar including your application and all dependencies. The URL must be globally visible inside of your cluster, for instance, an hdfs:// path or a file:// path that is present on all nodes.</a:t>
            </a:r>
          </a:p>
          <a:p>
            <a:pPr fontAlgn="base"/>
            <a:r>
              <a:rPr lang="en-US" dirty="0"/>
              <a:t>&lt;application-arguments&gt;: Arguments passed to the main method of your main class, if any</a:t>
            </a:r>
          </a:p>
          <a:p>
            <a:pPr fontAlgn="base"/>
            <a:r>
              <a:rPr lang="en-US" dirty="0"/>
              <a:t>For further details about spark-submit, refer to </a:t>
            </a:r>
            <a:r>
              <a:rPr lang="en-US" u="sng" dirty="0">
                <a:hlinkClick r:id="rId4"/>
              </a:rPr>
              <a:t>https://spark.apache.org/docs/2.2.0/submitting-applications.html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E89A68-3C53-4646-A3D0-18B5A4FE9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904789"/>
              </p:ext>
            </p:extLst>
          </p:nvPr>
        </p:nvGraphicFramePr>
        <p:xfrm>
          <a:off x="457200" y="1485392"/>
          <a:ext cx="7620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>
                  <a:extLst>
                    <a:ext uri="{9D8B030D-6E8A-4147-A177-3AD203B41FA5}">
                      <a16:colId xmlns:a16="http://schemas.microsoft.com/office/drawing/2014/main" val="1434779078"/>
                    </a:ext>
                  </a:extLst>
                </a:gridCol>
              </a:tblGrid>
              <a:tr h="1126744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./bin/spark-submit  \</a:t>
                      </a: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--class &lt;main-class&gt;  --master &lt;master-</a:t>
                      </a:r>
                      <a:r>
                        <a:rPr lang="en-US" sz="18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url</a:t>
                      </a: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\</a:t>
                      </a: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--deploy-mode &lt;deploy-mode&gt;  --</a:t>
                      </a:r>
                      <a:r>
                        <a:rPr lang="en-US" sz="18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</a:t>
                      </a: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&lt;key&gt;=&lt;value&gt;  \</a:t>
                      </a: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... # other options  &lt;application-jar&gt;  [application-arguments]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848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768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439005" cy="993293"/>
          </a:xfrm>
        </p:spPr>
        <p:txBody>
          <a:bodyPr>
            <a:normAutofit fontScale="90000"/>
          </a:bodyPr>
          <a:lstStyle/>
          <a:p>
            <a:r>
              <a:rPr lang="en-US" dirty="0"/>
              <a:t>DIY5: Pi estimation using spark-submit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646A7F-A514-4363-8214-96385463D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133901"/>
              </p:ext>
            </p:extLst>
          </p:nvPr>
        </p:nvGraphicFramePr>
        <p:xfrm>
          <a:off x="457198" y="1384808"/>
          <a:ext cx="756513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5137">
                  <a:extLst>
                    <a:ext uri="{9D8B030D-6E8A-4147-A177-3AD203B41FA5}">
                      <a16:colId xmlns:a16="http://schemas.microsoft.com/office/drawing/2014/main" val="439435460"/>
                    </a:ext>
                  </a:extLst>
                </a:gridCol>
              </a:tblGrid>
              <a:tr h="687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$&gt; SPARK_MASTER=$(grep "Starting Spark master" *.err | cut -d " " -f 9)</a:t>
                      </a:r>
                    </a:p>
                    <a:p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$&gt; spark-submit --master $SPARK_MASTER $SPARK_HOME/examples/src/main/python/pi.py 10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37123"/>
                  </a:ext>
                </a:extLst>
              </a:tr>
            </a:tbl>
          </a:graphicData>
        </a:graphic>
      </p:graphicFrame>
      <p:pic>
        <p:nvPicPr>
          <p:cNvPr id="9218" name="Picture 2" descr="https://lh6.googleusercontent.com/OZWOOSS09KScZsbsekJ5HDyVbWAuZK7wuicq4xlc76EmmdJgkvqN5fqcXb39wdDu9xZyOp3i4-CYPVsuzfx-GKofLPxk3hVmPADHiQDBhuihlnErg3MrPSf9Bdvw94jDS_VGl6eC">
            <a:extLst>
              <a:ext uri="{FF2B5EF4-FFF2-40B4-BE49-F238E27FC236}">
                <a16:creationId xmlns:a16="http://schemas.microsoft.com/office/drawing/2014/main" id="{33E67DC1-0BE7-4F1B-AD3D-E2311AAFE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07768"/>
            <a:ext cx="7565136" cy="44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7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439005" cy="993293"/>
          </a:xfrm>
        </p:spPr>
        <p:txBody>
          <a:bodyPr>
            <a:normAutofit fontScale="90000"/>
          </a:bodyPr>
          <a:lstStyle/>
          <a:p>
            <a:r>
              <a:rPr lang="en-US" dirty="0"/>
              <a:t>DIY6: Wordcount using spark-submit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Login to HiperGator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802023-8DB8-403F-A999-2776BBEB9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704320"/>
              </p:ext>
            </p:extLst>
          </p:nvPr>
        </p:nvGraphicFramePr>
        <p:xfrm>
          <a:off x="457198" y="1384808"/>
          <a:ext cx="7565137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5137">
                  <a:extLst>
                    <a:ext uri="{9D8B030D-6E8A-4147-A177-3AD203B41FA5}">
                      <a16:colId xmlns:a16="http://schemas.microsoft.com/office/drawing/2014/main" val="439435460"/>
                    </a:ext>
                  </a:extLst>
                </a:gridCol>
              </a:tblGrid>
              <a:tr h="5320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$&gt; SPARK_MASTER=$(grep "Starting Spark master" *.err | cut -d " " -f 9)</a:t>
                      </a:r>
                    </a:p>
                    <a:p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$&gt; spark-submit --master $SPARK_MASTER $SPARK_HOME/examples/src/main/python/wordcount.py </a:t>
                      </a:r>
                      <a:r>
                        <a:rPr lang="en-US" sz="16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spark_cluster.err</a:t>
                      </a: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&gt; </a:t>
                      </a:r>
                      <a:r>
                        <a:rPr lang="en-US" sz="16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wc.result</a:t>
                      </a:r>
                      <a:endParaRPr lang="en-US" sz="1600" b="0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$&gt; cat </a:t>
                      </a:r>
                      <a:r>
                        <a:rPr lang="en-US" sz="16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wc.result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36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command:: 6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Master:: 48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app-20180308135820-0000: 5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"-</a:t>
                      </a:r>
                      <a:r>
                        <a:rPr lang="en-US" sz="18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Dspark.driver.port</a:t>
                      </a: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=43217": 1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Unable: 2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kill: 5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ALIVE: 1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ExecutorRunner</a:t>
                      </a: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:: 16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/apps/spark/2.2.0-hadoop2.7: 1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giljael: 16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172.16.206.4:51098: 1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bootstraps): 1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37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304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439005" cy="993293"/>
          </a:xfrm>
        </p:spPr>
        <p:txBody>
          <a:bodyPr>
            <a:normAutofit/>
          </a:bodyPr>
          <a:lstStyle/>
          <a:p>
            <a:r>
              <a:rPr lang="en-US" dirty="0"/>
              <a:t>Spark job history</a:t>
            </a:r>
          </a:p>
        </p:txBody>
      </p:sp>
      <p:pic>
        <p:nvPicPr>
          <p:cNvPr id="1028" name="Picture 4" descr="https://lh3.googleusercontent.com/zfsEWyzesroKPyMSGPGiKM9b06zjHtg52zZcaD8T__11pMOa4KufLxrcKU7DgiwlmYIr5mKXjoB9FS0oza70BJstuLAFHu8IHxFEwIlTUVPc7O8Bm3s6-fhtqKhyciK3fBI3k4OI">
            <a:extLst>
              <a:ext uri="{FF2B5EF4-FFF2-40B4-BE49-F238E27FC236}">
                <a16:creationId xmlns:a16="http://schemas.microsoft.com/office/drawing/2014/main" id="{E787419F-0036-4414-A957-5C135CCB4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1146010"/>
            <a:ext cx="7988969" cy="57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437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439005" cy="993293"/>
          </a:xfrm>
        </p:spPr>
        <p:txBody>
          <a:bodyPr>
            <a:normAutofit/>
          </a:bodyPr>
          <a:lstStyle/>
          <a:p>
            <a:r>
              <a:rPr lang="en-US" dirty="0"/>
              <a:t>Spark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An extension of the core Spark API that enables scalable, high-throughput, fault-tolerant stream processing of live data streams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Spark streaming process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7" name="Picture 5" descr="Spark Streaming">
            <a:extLst>
              <a:ext uri="{FF2B5EF4-FFF2-40B4-BE49-F238E27FC236}">
                <a16:creationId xmlns:a16="http://schemas.microsoft.com/office/drawing/2014/main" id="{8EC7F992-7EB1-43BC-9992-261A3F027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84" y="2441158"/>
            <a:ext cx="6717632" cy="232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Spark Streaming">
            <a:extLst>
              <a:ext uri="{FF2B5EF4-FFF2-40B4-BE49-F238E27FC236}">
                <a16:creationId xmlns:a16="http://schemas.microsoft.com/office/drawing/2014/main" id="{85C30B78-4BE0-48BD-AD12-52C103AD4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7" y="4668253"/>
            <a:ext cx="8422105" cy="21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77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Spark ecosystem (Recap)</a:t>
            </a: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59" y="1889358"/>
            <a:ext cx="6698388" cy="323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139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439005" cy="993293"/>
          </a:xfrm>
        </p:spPr>
        <p:txBody>
          <a:bodyPr>
            <a:normAutofit fontScale="90000"/>
          </a:bodyPr>
          <a:lstStyle/>
          <a:p>
            <a:r>
              <a:rPr lang="en-US" dirty="0"/>
              <a:t>DIY7: Wordcount using Spark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Step 1: Run a network server using </a:t>
            </a:r>
            <a:r>
              <a:rPr lang="en-US" dirty="0" err="1"/>
              <a:t>netcat</a:t>
            </a:r>
            <a:endParaRPr lang="en-US" dirty="0"/>
          </a:p>
          <a:p>
            <a:r>
              <a:rPr lang="en-US" dirty="0"/>
              <a:t>Step 2: Run the streaming version of the Spark wordcount (network_wordcount.py)</a:t>
            </a:r>
          </a:p>
          <a:p>
            <a:r>
              <a:rPr lang="en-US" dirty="0"/>
              <a:t>Step 3: Send words to the Spark wordcount example through the network server </a:t>
            </a:r>
          </a:p>
        </p:txBody>
      </p:sp>
    </p:spTree>
    <p:extLst>
      <p:ext uri="{BB962C8B-B14F-4D97-AF65-F5344CB8AC3E}">
        <p14:creationId xmlns:p14="http://schemas.microsoft.com/office/powerpoint/2010/main" val="2773781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439005" cy="993293"/>
          </a:xfrm>
        </p:spPr>
        <p:txBody>
          <a:bodyPr>
            <a:normAutofit fontScale="90000"/>
          </a:bodyPr>
          <a:lstStyle/>
          <a:p>
            <a:r>
              <a:rPr lang="en-US" dirty="0"/>
              <a:t>DIY7: Wordcount using Spark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Step 1: Run a network server using </a:t>
            </a:r>
            <a:r>
              <a:rPr lang="en-US" dirty="0" err="1"/>
              <a:t>netcat</a:t>
            </a:r>
            <a:endParaRPr lang="en-US" dirty="0"/>
          </a:p>
          <a:p>
            <a:pPr lvl="1"/>
            <a:r>
              <a:rPr lang="en-US" dirty="0"/>
              <a:t>Load module </a:t>
            </a:r>
            <a:r>
              <a:rPr lang="en-US" dirty="0" err="1"/>
              <a:t>ufrc</a:t>
            </a:r>
            <a:r>
              <a:rPr lang="en-US" dirty="0"/>
              <a:t> for </a:t>
            </a:r>
            <a:r>
              <a:rPr lang="en-US" dirty="0" err="1"/>
              <a:t>netcat</a:t>
            </a:r>
            <a:r>
              <a:rPr lang="en-US" dirty="0"/>
              <a:t> executable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Get an arbitrary port to use for </a:t>
            </a:r>
            <a:r>
              <a:rPr lang="en-US" dirty="0" err="1"/>
              <a:t>netcat</a:t>
            </a:r>
            <a:r>
              <a:rPr lang="en-US" dirty="0"/>
              <a:t> server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Start the </a:t>
            </a:r>
            <a:r>
              <a:rPr lang="en-US" dirty="0" err="1"/>
              <a:t>netcat</a:t>
            </a:r>
            <a:r>
              <a:rPr lang="en-US" dirty="0"/>
              <a:t> server with the port acquired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686FED-C55D-4765-B554-52E3EAF7D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309481"/>
              </p:ext>
            </p:extLst>
          </p:nvPr>
        </p:nvGraphicFramePr>
        <p:xfrm>
          <a:off x="457198" y="2527967"/>
          <a:ext cx="762000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1">
                  <a:extLst>
                    <a:ext uri="{9D8B030D-6E8A-4147-A177-3AD203B41FA5}">
                      <a16:colId xmlns:a16="http://schemas.microsoft.com/office/drawing/2014/main" val="771251261"/>
                    </a:ext>
                  </a:extLst>
                </a:gridCol>
              </a:tblGrid>
              <a:tr h="648369">
                <a:tc>
                  <a:txBody>
                    <a:bodyPr/>
                    <a:lstStyle/>
                    <a:p>
                      <a:r>
                        <a:rPr lang="en-US" dirty="0"/>
                        <a:t>$&gt; module load </a:t>
                      </a:r>
                      <a:r>
                        <a:rPr lang="en-US" dirty="0" err="1"/>
                        <a:t>ufrc</a:t>
                      </a:r>
                      <a:endParaRPr lang="en-US" dirty="0"/>
                    </a:p>
                    <a:p>
                      <a:r>
                        <a:rPr lang="en-US" dirty="0"/>
                        <a:t>$&gt; which </a:t>
                      </a:r>
                      <a:r>
                        <a:rPr lang="en-US" dirty="0" err="1"/>
                        <a:t>nc</a:t>
                      </a:r>
                      <a:endParaRPr lang="en-US" dirty="0"/>
                    </a:p>
                    <a:p>
                      <a:r>
                        <a:rPr lang="en-US" dirty="0"/>
                        <a:t>/apps/</a:t>
                      </a:r>
                      <a:r>
                        <a:rPr lang="en-US" dirty="0" err="1"/>
                        <a:t>ufrc</a:t>
                      </a:r>
                      <a:r>
                        <a:rPr lang="en-US" dirty="0"/>
                        <a:t>/bin/</a:t>
                      </a:r>
                      <a:r>
                        <a:rPr lang="en-US" dirty="0" err="1"/>
                        <a:t>nc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1533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CB0F32-C399-4F5E-8F10-D3CA4CE67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671212"/>
              </p:ext>
            </p:extLst>
          </p:nvPr>
        </p:nvGraphicFramePr>
        <p:xfrm>
          <a:off x="457200" y="3982676"/>
          <a:ext cx="7620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>
                  <a:extLst>
                    <a:ext uri="{9D8B030D-6E8A-4147-A177-3AD203B41FA5}">
                      <a16:colId xmlns:a16="http://schemas.microsoft.com/office/drawing/2014/main" val="709429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$&gt; port=$(</a:t>
                      </a:r>
                      <a:r>
                        <a:rPr lang="en-US" dirty="0" err="1"/>
                        <a:t>shrf</a:t>
                      </a:r>
                      <a:r>
                        <a:rPr lang="en-US" dirty="0"/>
                        <a:t> –u 20000-30000 –n 1)</a:t>
                      </a:r>
                    </a:p>
                    <a:p>
                      <a:r>
                        <a:rPr lang="en-US" dirty="0"/>
                        <a:t>$&gt; echo $port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88234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3B67F2-E13D-4625-A8B4-4DEC32F4F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88866"/>
              </p:ext>
            </p:extLst>
          </p:nvPr>
        </p:nvGraphicFramePr>
        <p:xfrm>
          <a:off x="457198" y="5101614"/>
          <a:ext cx="76200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2">
                  <a:extLst>
                    <a:ext uri="{9D8B030D-6E8A-4147-A177-3AD203B41FA5}">
                      <a16:colId xmlns:a16="http://schemas.microsoft.com/office/drawing/2014/main" val="1768767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$&gt; </a:t>
                      </a:r>
                      <a:r>
                        <a:rPr lang="en-US" dirty="0" err="1"/>
                        <a:t>nc</a:t>
                      </a:r>
                      <a:r>
                        <a:rPr lang="en-US" dirty="0"/>
                        <a:t> –v –l –p $port</a:t>
                      </a:r>
                    </a:p>
                    <a:p>
                      <a:r>
                        <a:rPr lang="en-US" dirty="0"/>
                        <a:t>listening on [any] 22496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12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785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439005" cy="993293"/>
          </a:xfrm>
        </p:spPr>
        <p:txBody>
          <a:bodyPr>
            <a:normAutofit fontScale="90000"/>
          </a:bodyPr>
          <a:lstStyle/>
          <a:p>
            <a:r>
              <a:rPr lang="en-US" dirty="0"/>
              <a:t>DIY7: Wordcount using Spark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Step 2: Run the streaming version of the Spark wordcount (network_wordcount.py)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A2F1DE-79F0-456C-9975-2CAE25853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650859"/>
              </p:ext>
            </p:extLst>
          </p:nvPr>
        </p:nvGraphicFramePr>
        <p:xfrm>
          <a:off x="457200" y="2514600"/>
          <a:ext cx="328462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4622">
                  <a:extLst>
                    <a:ext uri="{9D8B030D-6E8A-4147-A177-3AD203B41FA5}">
                      <a16:colId xmlns:a16="http://schemas.microsoft.com/office/drawing/2014/main" val="1018960410"/>
                    </a:ext>
                  </a:extLst>
                </a:gridCol>
              </a:tblGrid>
              <a:tr h="411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$&gt; SPARK_MASTER=$(grep "Starting Spark master" *.err | cut -d " " -f 9)</a:t>
                      </a:r>
                      <a:endParaRPr lang="en-US" sz="1600" b="0" dirty="0"/>
                    </a:p>
                    <a:p>
                      <a:r>
                        <a:rPr lang="en-US" sz="1600" b="0" dirty="0"/>
                        <a:t>$&gt; spark-submit --master $SPARK_MASTER $SPARK_HOME/examples/src/main/python/streaming/network_wordcount.py &lt;host name </a:t>
                      </a:r>
                      <a:r>
                        <a:rPr lang="en-US" sz="1600" b="0" dirty="0" err="1"/>
                        <a:t>nc</a:t>
                      </a:r>
                      <a:r>
                        <a:rPr lang="en-US" sz="1600" b="0" dirty="0"/>
                        <a:t> is running&gt; &lt;port&gt; 2&gt; /dev/null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964484"/>
                  </a:ext>
                </a:extLst>
              </a:tr>
            </a:tbl>
          </a:graphicData>
        </a:graphic>
      </p:graphicFrame>
      <p:pic>
        <p:nvPicPr>
          <p:cNvPr id="5122" name="Picture 2" descr="https://lh4.googleusercontent.com/cvEyWB79Smx1icbqwk0TuRS3NNbSzXiLgPGf2PpGgSQ_OLOh4mzaKorDZBxuXn-w_9nFWPuK8HyrxVTlCQAcgBxWQvJZ4EbKTPCke5b10tmkT1Snjo0P6lV0e4tvfJg7mtZNdj6G">
            <a:extLst>
              <a:ext uri="{FF2B5EF4-FFF2-40B4-BE49-F238E27FC236}">
                <a16:creationId xmlns:a16="http://schemas.microsoft.com/office/drawing/2014/main" id="{FDDD8CEF-0E9A-4B3E-A245-974802468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22" y="2514599"/>
            <a:ext cx="4335378" cy="410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159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439005" cy="993293"/>
          </a:xfrm>
        </p:spPr>
        <p:txBody>
          <a:bodyPr>
            <a:normAutofit fontScale="90000"/>
          </a:bodyPr>
          <a:lstStyle/>
          <a:p>
            <a:r>
              <a:rPr lang="en-US" dirty="0"/>
              <a:t>DIY7: Wordcount using Spark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Step 3: Send words to the Spark wordcount example through the network server </a:t>
            </a:r>
          </a:p>
        </p:txBody>
      </p:sp>
      <p:pic>
        <p:nvPicPr>
          <p:cNvPr id="4098" name="Picture 2" descr="https://lh5.googleusercontent.com/GpoF5-7zXyui5T0Bv2kA4p30z0exOycAnMlYhq1zWT8vYL5N2vzBpLoAPKHoxRI1F0XKLczFqmpif-oVpwhU6xuoht6ynZwI1Sq6q4miuhK-f6OP4rj9X3FFYaTWzHgcsiZXYh_W">
            <a:extLst>
              <a:ext uri="{FF2B5EF4-FFF2-40B4-BE49-F238E27FC236}">
                <a16:creationId xmlns:a16="http://schemas.microsoft.com/office/drawing/2014/main" id="{5B73EB03-A359-45BB-8C9E-158230B2F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1530"/>
            <a:ext cx="8229600" cy="421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0134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439005" cy="993293"/>
          </a:xfrm>
        </p:spPr>
        <p:txBody>
          <a:bodyPr>
            <a:normAutofit/>
          </a:bodyPr>
          <a:lstStyle/>
          <a:p>
            <a:r>
              <a:rPr lang="en-US" dirty="0"/>
              <a:t>Advanced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Deep learning with TensorFlow on Apache Spark</a:t>
            </a:r>
          </a:p>
          <a:p>
            <a:pPr lvl="1"/>
            <a:r>
              <a:rPr lang="en-US" dirty="0">
                <a:hlinkClick r:id="rId2"/>
              </a:rPr>
              <a:t>https://databricks.com/blog/2016/01/25/deep-learning-with-apache-spark-and-tensorflow.html</a:t>
            </a:r>
            <a:endParaRPr lang="en-US" dirty="0"/>
          </a:p>
          <a:p>
            <a:r>
              <a:rPr lang="en-US" dirty="0"/>
              <a:t>Genome analysis with ADAM and Apache Spark</a:t>
            </a:r>
          </a:p>
          <a:p>
            <a:pPr lvl="1"/>
            <a:r>
              <a:rPr lang="en-US" dirty="0">
                <a:hlinkClick r:id="rId3"/>
              </a:rPr>
              <a:t>https://github.com/bigdatagenomics/adam</a:t>
            </a:r>
            <a:endParaRPr lang="en-US" dirty="0"/>
          </a:p>
          <a:p>
            <a:r>
              <a:rPr lang="en-US" dirty="0"/>
              <a:t>GPU acceleration on Apache Spark</a:t>
            </a:r>
          </a:p>
          <a:p>
            <a:pPr lvl="1"/>
            <a:r>
              <a:rPr lang="en-US" dirty="0">
                <a:hlinkClick r:id="rId4"/>
              </a:rPr>
              <a:t>http://www.spark.tc/gpu-acceleration-on-apache-spark-2/</a:t>
            </a:r>
            <a:endParaRPr lang="en-US" dirty="0"/>
          </a:p>
          <a:p>
            <a:r>
              <a:rPr lang="en-US" dirty="0"/>
              <a:t>RDMA (remote direct memory access)-based Apache Spark</a:t>
            </a:r>
          </a:p>
          <a:p>
            <a:pPr lvl="1"/>
            <a:r>
              <a:rPr lang="en-US" dirty="0">
                <a:hlinkClick r:id="rId5"/>
              </a:rPr>
              <a:t>http://hibd.cse.ohio-state.edu/#spark</a:t>
            </a:r>
            <a:endParaRPr lang="en-US" dirty="0"/>
          </a:p>
          <a:p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41939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439005" cy="993293"/>
          </a:xfrm>
        </p:spPr>
        <p:txBody>
          <a:bodyPr>
            <a:normAutofit/>
          </a:bodyPr>
          <a:lstStyle/>
          <a:p>
            <a:r>
              <a:rPr lang="en-US" dirty="0" err="1"/>
              <a:t>SPARk</a:t>
            </a:r>
            <a:r>
              <a:rPr lang="en-US" dirty="0"/>
              <a:t> Ecosystem (Recap)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 err="1"/>
              <a:t>SparkSQL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Allows SQL-like commands on distributed data sets</a:t>
            </a:r>
          </a:p>
          <a:p>
            <a:r>
              <a:rPr lang="en-US" dirty="0"/>
              <a:t>Spark Streaming</a:t>
            </a:r>
          </a:p>
          <a:p>
            <a:r>
              <a:rPr lang="en-US" dirty="0"/>
              <a:t>Spark </a:t>
            </a:r>
            <a:r>
              <a:rPr lang="en-US" dirty="0" err="1"/>
              <a:t>MLlib</a:t>
            </a:r>
            <a:endParaRPr lang="en-US" dirty="0"/>
          </a:p>
          <a:p>
            <a:pPr lvl="1"/>
            <a:r>
              <a:rPr lang="en-US" dirty="0"/>
              <a:t>Provide machine learning primitives</a:t>
            </a:r>
          </a:p>
          <a:p>
            <a:r>
              <a:rPr lang="en-US" dirty="0"/>
              <a:t>Spark </a:t>
            </a:r>
            <a:r>
              <a:rPr lang="en-US" dirty="0" err="1"/>
              <a:t>GraphX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Provide API for graphs and graph-parallel computation</a:t>
            </a:r>
          </a:p>
          <a:p>
            <a:r>
              <a:rPr lang="en-US" dirty="0"/>
              <a:t>Support Python, Scala, Java, and 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9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57143" cy="993293"/>
          </a:xfrm>
        </p:spPr>
        <p:txBody>
          <a:bodyPr>
            <a:normAutofit/>
          </a:bodyPr>
          <a:lstStyle/>
          <a:p>
            <a:r>
              <a:rPr lang="en-US" dirty="0"/>
              <a:t>Spark Components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239471-3B84-43FD-B487-8D0538971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12" y="1752600"/>
            <a:ext cx="3604110" cy="43735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Cluster manager (master)</a:t>
            </a:r>
            <a:r>
              <a:rPr lang="en-US" dirty="0"/>
              <a:t>: resource manager (standalone manager)</a:t>
            </a:r>
          </a:p>
          <a:p>
            <a:r>
              <a:rPr lang="en-US" b="1" dirty="0"/>
              <a:t>Worker node</a:t>
            </a:r>
            <a:r>
              <a:rPr lang="en-US" dirty="0"/>
              <a:t>: any node running application.</a:t>
            </a:r>
          </a:p>
          <a:p>
            <a:r>
              <a:rPr lang="en-US" b="1" dirty="0"/>
              <a:t>Application</a:t>
            </a:r>
            <a:r>
              <a:rPr lang="en-US" dirty="0"/>
              <a:t>: user program built on Spark. Driver program + executors</a:t>
            </a:r>
          </a:p>
          <a:p>
            <a:r>
              <a:rPr lang="en-US" b="1" dirty="0"/>
              <a:t>Driver program</a:t>
            </a:r>
            <a:r>
              <a:rPr lang="en-US" dirty="0"/>
              <a:t>: process running the main() function of the application</a:t>
            </a:r>
          </a:p>
          <a:p>
            <a:r>
              <a:rPr lang="en-US" b="1" dirty="0"/>
              <a:t>Executor</a:t>
            </a:r>
            <a:r>
              <a:rPr lang="en-US" dirty="0"/>
              <a:t>: process launched for an application on a worker node. it runs tasks.</a:t>
            </a:r>
          </a:p>
          <a:p>
            <a:r>
              <a:rPr lang="en-US" b="1" dirty="0"/>
              <a:t>Task</a:t>
            </a:r>
            <a:r>
              <a:rPr lang="en-US" dirty="0"/>
              <a:t>: a unit of work that will be sent to one executor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5B92DF-4F0E-4216-BD47-33A17AC4C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822" y="1584076"/>
            <a:ext cx="5148791" cy="45420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146F0A-FB12-4C3A-A562-CCB686027D37}"/>
              </a:ext>
            </a:extLst>
          </p:cNvPr>
          <p:cNvSpPr/>
          <p:nvPr/>
        </p:nvSpPr>
        <p:spPr>
          <a:xfrm>
            <a:off x="3741823" y="1584076"/>
            <a:ext cx="5148790" cy="4542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9F30D-B63D-4836-9B7B-C58E30E460CC}"/>
              </a:ext>
            </a:extLst>
          </p:cNvPr>
          <p:cNvSpPr txBox="1"/>
          <p:nvPr/>
        </p:nvSpPr>
        <p:spPr>
          <a:xfrm>
            <a:off x="4175393" y="1234425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Spark cluster</a:t>
            </a:r>
          </a:p>
        </p:txBody>
      </p:sp>
    </p:spTree>
    <p:extLst>
      <p:ext uri="{BB962C8B-B14F-4D97-AF65-F5344CB8AC3E}">
        <p14:creationId xmlns:p14="http://schemas.microsoft.com/office/powerpoint/2010/main" val="114853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838502" cy="993293"/>
          </a:xfrm>
        </p:spPr>
        <p:txBody>
          <a:bodyPr>
            <a:normAutofit/>
          </a:bodyPr>
          <a:lstStyle/>
          <a:p>
            <a:r>
              <a:rPr lang="en-US" dirty="0"/>
              <a:t>Spark Module in HiperGator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3B6BAB-AB4B-44C8-AC64-7D36DF136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870870"/>
              </p:ext>
            </p:extLst>
          </p:nvPr>
        </p:nvGraphicFramePr>
        <p:xfrm>
          <a:off x="457199" y="1396999"/>
          <a:ext cx="7838502" cy="4483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8502">
                  <a:extLst>
                    <a:ext uri="{9D8B030D-6E8A-4147-A177-3AD203B41FA5}">
                      <a16:colId xmlns:a16="http://schemas.microsoft.com/office/drawing/2014/main" val="2300831673"/>
                    </a:ext>
                  </a:extLst>
                </a:gridCol>
              </a:tblGrid>
              <a:tr h="4483683">
                <a:tc>
                  <a:txBody>
                    <a:bodyPr/>
                    <a:lstStyle/>
                    <a:p>
                      <a:r>
                        <a:rPr lang="en-US" dirty="0"/>
                        <a:t>$&gt; ml spider spark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----------------------------------------------------------------------------------------------------</a:t>
                      </a:r>
                    </a:p>
                    <a:p>
                      <a:r>
                        <a:rPr lang="en-US" dirty="0"/>
                        <a:t>  spark:</a:t>
                      </a:r>
                    </a:p>
                    <a:p>
                      <a:r>
                        <a:rPr lang="en-US" dirty="0"/>
                        <a:t>----------------------------------------------------------------------------------------------------</a:t>
                      </a:r>
                    </a:p>
                    <a:p>
                      <a:r>
                        <a:rPr lang="en-US" dirty="0"/>
                        <a:t>    Description:</a:t>
                      </a:r>
                    </a:p>
                    <a:p>
                      <a:r>
                        <a:rPr lang="en-US" dirty="0"/>
                        <a:t>      general-purpose cluster computing system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     Versions:</a:t>
                      </a:r>
                    </a:p>
                    <a:p>
                      <a:r>
                        <a:rPr lang="en-US" dirty="0"/>
                        <a:t>        spark/2.1.0</a:t>
                      </a:r>
                    </a:p>
                    <a:p>
                      <a:r>
                        <a:rPr lang="en-US" dirty="0"/>
                        <a:t>        spark/2.2.0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----------------------------------------------------------------------------------------------------</a:t>
                      </a:r>
                    </a:p>
                    <a:p>
                      <a:r>
                        <a:rPr lang="en-US" dirty="0"/>
                        <a:t>  </a:t>
                      </a:r>
                    </a:p>
                    <a:p>
                      <a:r>
                        <a:rPr lang="en-US" dirty="0"/>
                        <a:t>&lt;&lt;omitted&gt;&gt;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461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57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345278" cy="993293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>
                <a:solidFill>
                  <a:schemeClr val="tx2"/>
                </a:solidFill>
              </a:rPr>
              <a:t>No</a:t>
            </a:r>
            <a:r>
              <a:rPr lang="en-US" dirty="0"/>
              <a:t>” Spark Cluster in hipergator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2995949" cy="4957417"/>
          </a:xfrm>
        </p:spPr>
        <p:txBody>
          <a:bodyPr>
            <a:normAutofit/>
          </a:bodyPr>
          <a:lstStyle/>
          <a:p>
            <a:r>
              <a:rPr lang="en-US" dirty="0"/>
              <a:t>SLURM (resource allocation, job scheduler, workload management) on HiPerGator</a:t>
            </a:r>
          </a:p>
          <a:p>
            <a:r>
              <a:rPr lang="en-US" dirty="0"/>
              <a:t>Submit a SLURM job for Spark cluster</a:t>
            </a:r>
          </a:p>
          <a:p>
            <a:pPr lvl="1"/>
            <a:endParaRPr lang="en-US" dirty="0"/>
          </a:p>
        </p:txBody>
      </p:sp>
      <p:pic>
        <p:nvPicPr>
          <p:cNvPr id="4" name="Picture 6" descr="A rack of the HiPerGator 2.0 supercomputer " title="HiPerGator 2.0">
            <a:extLst>
              <a:ext uri="{FF2B5EF4-FFF2-40B4-BE49-F238E27FC236}">
                <a16:creationId xmlns:a16="http://schemas.microsoft.com/office/drawing/2014/main" id="{6E36DDCC-6EAC-476F-8E65-E6F7CCBE3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r="7795"/>
          <a:stretch>
            <a:fillRect/>
          </a:stretch>
        </p:blipFill>
        <p:spPr bwMode="auto">
          <a:xfrm>
            <a:off x="3496222" y="1641757"/>
            <a:ext cx="5428561" cy="45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438AA8E-A21B-400E-BFC4-12E9F217CFAA}"/>
              </a:ext>
            </a:extLst>
          </p:cNvPr>
          <p:cNvGrpSpPr/>
          <p:nvPr/>
        </p:nvGrpSpPr>
        <p:grpSpPr>
          <a:xfrm>
            <a:off x="3778391" y="2467008"/>
            <a:ext cx="4883356" cy="2942273"/>
            <a:chOff x="3778391" y="2467009"/>
            <a:chExt cx="4883356" cy="260015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985A7E-9210-4FC9-B7CB-50CA7EB5DAF6}"/>
                </a:ext>
              </a:extLst>
            </p:cNvPr>
            <p:cNvSpPr/>
            <p:nvPr/>
          </p:nvSpPr>
          <p:spPr>
            <a:xfrm>
              <a:off x="6210502" y="3300757"/>
              <a:ext cx="760558" cy="34545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Master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995739-FE3D-4A35-B86B-00A9C27E5D12}"/>
                </a:ext>
              </a:extLst>
            </p:cNvPr>
            <p:cNvSpPr/>
            <p:nvPr/>
          </p:nvSpPr>
          <p:spPr>
            <a:xfrm>
              <a:off x="7901189" y="3300757"/>
              <a:ext cx="760558" cy="345455"/>
            </a:xfrm>
            <a:prstGeom prst="rect">
              <a:avLst/>
            </a:prstGeom>
            <a:solidFill>
              <a:srgbClr val="1066EB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Worker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48424E-0216-4AB6-ACA7-E2057340B526}"/>
                </a:ext>
              </a:extLst>
            </p:cNvPr>
            <p:cNvSpPr/>
            <p:nvPr/>
          </p:nvSpPr>
          <p:spPr>
            <a:xfrm>
              <a:off x="5449944" y="4548981"/>
              <a:ext cx="760558" cy="345455"/>
            </a:xfrm>
            <a:prstGeom prst="rect">
              <a:avLst/>
            </a:prstGeom>
            <a:solidFill>
              <a:srgbClr val="1066EB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Worker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181B5D-70FA-4120-BAD1-46BC831C66DC}"/>
                </a:ext>
              </a:extLst>
            </p:cNvPr>
            <p:cNvSpPr/>
            <p:nvPr/>
          </p:nvSpPr>
          <p:spPr>
            <a:xfrm>
              <a:off x="3778391" y="4721708"/>
              <a:ext cx="760558" cy="345455"/>
            </a:xfrm>
            <a:prstGeom prst="rect">
              <a:avLst/>
            </a:prstGeom>
            <a:solidFill>
              <a:srgbClr val="1066EB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Worker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4F9148-576A-4DDD-952C-912F96F8B23D}"/>
                </a:ext>
              </a:extLst>
            </p:cNvPr>
            <p:cNvSpPr/>
            <p:nvPr/>
          </p:nvSpPr>
          <p:spPr>
            <a:xfrm>
              <a:off x="7140631" y="4029780"/>
              <a:ext cx="760558" cy="345455"/>
            </a:xfrm>
            <a:prstGeom prst="rect">
              <a:avLst/>
            </a:prstGeom>
            <a:solidFill>
              <a:srgbClr val="1066EB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Worker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AB57C5-71F4-48C8-9506-8160CE03AF48}"/>
                </a:ext>
              </a:extLst>
            </p:cNvPr>
            <p:cNvSpPr/>
            <p:nvPr/>
          </p:nvSpPr>
          <p:spPr>
            <a:xfrm>
              <a:off x="4572000" y="2467009"/>
              <a:ext cx="760558" cy="34545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Client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6FAF497-698F-493F-AF6A-6557FE746819}"/>
                </a:ext>
              </a:extLst>
            </p:cNvPr>
            <p:cNvCxnSpPr>
              <a:cxnSpLocks/>
              <a:stCxn id="12" idx="2"/>
              <a:endCxn id="6" idx="1"/>
            </p:cNvCxnSpPr>
            <p:nvPr/>
          </p:nvCxnSpPr>
          <p:spPr>
            <a:xfrm>
              <a:off x="4952279" y="2812464"/>
              <a:ext cx="1258223" cy="66102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291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047823" cy="993293"/>
          </a:xfrm>
        </p:spPr>
        <p:txBody>
          <a:bodyPr>
            <a:normAutofit/>
          </a:bodyPr>
          <a:lstStyle/>
          <a:p>
            <a:r>
              <a:rPr lang="en-US" dirty="0"/>
              <a:t>Set up your own spark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942"/>
            <a:ext cx="7620000" cy="4957417"/>
          </a:xfrm>
        </p:spPr>
        <p:txBody>
          <a:bodyPr>
            <a:normAutofit/>
          </a:bodyPr>
          <a:lstStyle/>
          <a:p>
            <a:r>
              <a:rPr lang="en-US" dirty="0"/>
              <a:t>Set SLURM parameters for Spark Cluster</a:t>
            </a:r>
          </a:p>
          <a:p>
            <a:pPr lvl="1"/>
            <a:r>
              <a:rPr lang="en-US" dirty="0"/>
              <a:t>How many nodes?</a:t>
            </a:r>
          </a:p>
          <a:p>
            <a:pPr lvl="1"/>
            <a:r>
              <a:rPr lang="en-US" dirty="0"/>
              <a:t>How many CPUs per node?</a:t>
            </a:r>
          </a:p>
          <a:p>
            <a:pPr lvl="1"/>
            <a:r>
              <a:rPr lang="en-US" dirty="0"/>
              <a:t>How long ?</a:t>
            </a:r>
          </a:p>
          <a:p>
            <a:pPr lvl="1"/>
            <a:r>
              <a:rPr lang="en-US" dirty="0"/>
              <a:t>...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B8D4BE-63E9-42AD-A555-7895164F7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989153"/>
              </p:ext>
            </p:extLst>
          </p:nvPr>
        </p:nvGraphicFramePr>
        <p:xfrm>
          <a:off x="457199" y="3762934"/>
          <a:ext cx="76199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9999">
                  <a:extLst>
                    <a:ext uri="{9D8B030D-6E8A-4147-A177-3AD203B41FA5}">
                      <a16:colId xmlns:a16="http://schemas.microsoft.com/office/drawing/2014/main" val="592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#SBATCH --job-name=</a:t>
                      </a:r>
                      <a:r>
                        <a:rPr lang="en-US" sz="18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spark_cluster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#SBATCH --nodes=1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#SBATCH --</a:t>
                      </a:r>
                      <a:r>
                        <a:rPr lang="en-US" sz="18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cpus</a:t>
                      </a: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-per-task=64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#SBATCH --exclusive # not sharing with other running jobs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#SBATCH --time=03:00:00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#SBATCH --output=spark_cluster.log</a:t>
                      </a:r>
                      <a:b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#SBATCH --error=</a:t>
                      </a:r>
                      <a:r>
                        <a:rPr lang="en-US" sz="1800" b="0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spark_cluster.err</a:t>
                      </a:r>
                      <a:endParaRPr lang="en-US" sz="1800" b="0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36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231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3536</TotalTime>
  <Words>2453</Words>
  <Application>Microsoft Macintosh PowerPoint</Application>
  <PresentationFormat>On-screen Show (4:3)</PresentationFormat>
  <Paragraphs>358</Paragraphs>
  <Slides>44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Arial Black</vt:lpstr>
      <vt:lpstr>Calibri</vt:lpstr>
      <vt:lpstr>Cambria</vt:lpstr>
      <vt:lpstr>Essential</vt:lpstr>
      <vt:lpstr>SPARK ON HIPERGATOR</vt:lpstr>
      <vt:lpstr>agenda</vt:lpstr>
      <vt:lpstr>Goals</vt:lpstr>
      <vt:lpstr>Spark ecosystem (Recap)</vt:lpstr>
      <vt:lpstr>SPARk Ecosystem (Recap)</vt:lpstr>
      <vt:lpstr>Spark Components</vt:lpstr>
      <vt:lpstr>Spark Module in HiperGator</vt:lpstr>
      <vt:lpstr>“No” Spark Cluster in hipergator</vt:lpstr>
      <vt:lpstr>Set up your own spark cluster</vt:lpstr>
      <vt:lpstr>Set up your own Spark cluster</vt:lpstr>
      <vt:lpstr>Set up your own Spark cluster</vt:lpstr>
      <vt:lpstr>“Almost” Spark cluster in hipergator</vt:lpstr>
      <vt:lpstr>“NoW” Spark cluster in hipergator</vt:lpstr>
      <vt:lpstr>DIY1: 1-node spark cluster</vt:lpstr>
      <vt:lpstr>Spark Monitoring</vt:lpstr>
      <vt:lpstr>Spark Monitoring</vt:lpstr>
      <vt:lpstr>DIY2: Spark Web Monitoring  through Xpra</vt:lpstr>
      <vt:lpstr>DIY2: Spark Web Monitoring  through Xpra</vt:lpstr>
      <vt:lpstr>DIY2: Spark Web Monitoring  through Xpra</vt:lpstr>
      <vt:lpstr>DIY2: Spark Web Monitoring  through Xpra</vt:lpstr>
      <vt:lpstr>DIY2: Spark Web Monitoring  through Xpra</vt:lpstr>
      <vt:lpstr>DIY2: Spark Web Monitoring  through Xpra</vt:lpstr>
      <vt:lpstr>DIY2: Spark Web Monitoring  through Xpra</vt:lpstr>
      <vt:lpstr>DIY2: Spark Web Monitoring  through Xpra</vt:lpstr>
      <vt:lpstr>DIY2: Spark Web Monitoring  through Xpra</vt:lpstr>
      <vt:lpstr>Break!!!</vt:lpstr>
      <vt:lpstr>Spark interactive shells</vt:lpstr>
      <vt:lpstr>Spark interactive shells</vt:lpstr>
      <vt:lpstr>Spark interactive shells</vt:lpstr>
      <vt:lpstr>DIY3: Pi estimation via  interactive shell in python</vt:lpstr>
      <vt:lpstr>DIY3: Pi estimation via  interactive shell in python</vt:lpstr>
      <vt:lpstr>DIY4: Pi estimation from file with pyspark</vt:lpstr>
      <vt:lpstr>DIY4: Pi estimation from file with pyspark</vt:lpstr>
      <vt:lpstr>DIY4: Pi estimation from file with pyspark</vt:lpstr>
      <vt:lpstr>spark-submit</vt:lpstr>
      <vt:lpstr>DIY5: Pi estimation using spark-submit</vt:lpstr>
      <vt:lpstr>DIY6: Wordcount using spark-submit</vt:lpstr>
      <vt:lpstr>Spark job history</vt:lpstr>
      <vt:lpstr>Spark streaming</vt:lpstr>
      <vt:lpstr>DIY7: Wordcount using Spark streaming</vt:lpstr>
      <vt:lpstr>DIY7: Wordcount using Spark streaming</vt:lpstr>
      <vt:lpstr>DIY7: Wordcount using Spark streaming</vt:lpstr>
      <vt:lpstr>DIY7: Wordcount using Spark streaming</vt:lpstr>
      <vt:lpstr>Advanced topics</vt:lpstr>
    </vt:vector>
  </TitlesOfParts>
  <Company>University of Florida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 Zhang</dc:creator>
  <cp:lastModifiedBy>Microsoft Office User</cp:lastModifiedBy>
  <cp:revision>132</cp:revision>
  <dcterms:created xsi:type="dcterms:W3CDTF">2017-11-04T17:09:03Z</dcterms:created>
  <dcterms:modified xsi:type="dcterms:W3CDTF">2018-03-15T15:16:16Z</dcterms:modified>
</cp:coreProperties>
</file>