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7" r:id="rId1"/>
  </p:sldMasterIdLst>
  <p:notesMasterIdLst>
    <p:notesMasterId r:id="rId24"/>
  </p:notesMasterIdLst>
  <p:sldIdLst>
    <p:sldId id="269" r:id="rId2"/>
    <p:sldId id="270" r:id="rId3"/>
    <p:sldId id="289" r:id="rId4"/>
    <p:sldId id="261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2" r:id="rId14"/>
    <p:sldId id="279" r:id="rId15"/>
    <p:sldId id="280" r:id="rId16"/>
    <p:sldId id="281" r:id="rId17"/>
    <p:sldId id="287" r:id="rId18"/>
    <p:sldId id="283" r:id="rId19"/>
    <p:sldId id="284" r:id="rId20"/>
    <p:sldId id="285" r:id="rId21"/>
    <p:sldId id="286" r:id="rId22"/>
    <p:sldId id="288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0993" autoAdjust="0"/>
  </p:normalViewPr>
  <p:slideViewPr>
    <p:cSldViewPr snapToGrid="0" snapToObjects="1">
      <p:cViewPr>
        <p:scale>
          <a:sx n="87" d="100"/>
          <a:sy n="87" d="100"/>
        </p:scale>
        <p:origin x="-856" y="-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A0ADCDF-4715-4647-9E6D-30537BC3D9E7}" type="datetimeFigureOut">
              <a:rPr lang="en-US"/>
              <a:pPr>
                <a:defRPr/>
              </a:pPr>
              <a:t>11/13/12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9767A01-82DB-47FA-87FC-58BA6C0F8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36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243316-F7D8-4B3B-BF72-85727419D74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Nov 12-15,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SC12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EA127B4-37E0-4BF1-AC59-8CDA2B856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Nov 12-15,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SC12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CC06AC-2616-436A-9431-0B7751098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1843348" y="5874330"/>
            <a:ext cx="6499472" cy="1588"/>
          </a:xfrm>
          <a:prstGeom prst="line">
            <a:avLst/>
          </a:prstGeom>
          <a:ln w="63500">
            <a:gradFill flip="none" rotWithShape="1">
              <a:gsLst>
                <a:gs pos="0">
                  <a:srgbClr val="CC33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8"/>
          <p:cNvCxnSpPr/>
          <p:nvPr userDrawn="1"/>
        </p:nvCxnSpPr>
        <p:spPr>
          <a:xfrm>
            <a:off x="2128048" y="6063155"/>
            <a:ext cx="6499472" cy="1588"/>
          </a:xfrm>
          <a:prstGeom prst="line">
            <a:avLst/>
          </a:prstGeom>
          <a:ln w="63500">
            <a:gradFill flip="none" rotWithShape="1">
              <a:gsLst>
                <a:gs pos="0">
                  <a:srgbClr val="FFCC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logosmal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7675" y="5832475"/>
            <a:ext cx="12890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368425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smtClean="0"/>
              <a:t>Nov 12-15, 2012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502025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r>
              <a:rPr lang="en-US" smtClean="0"/>
              <a:t>SC12</a:t>
            </a: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1EAC83B0-071C-4046-992C-E4334A3095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Nov 12-15,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SC12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6B125E-EEEE-4562-BD62-EA582989E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1843348" y="5874330"/>
            <a:ext cx="6499472" cy="1588"/>
          </a:xfrm>
          <a:prstGeom prst="line">
            <a:avLst/>
          </a:prstGeom>
          <a:ln w="63500">
            <a:gradFill flip="none" rotWithShape="1">
              <a:gsLst>
                <a:gs pos="0">
                  <a:srgbClr val="CC33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/>
          <p:cNvCxnSpPr/>
          <p:nvPr userDrawn="1"/>
        </p:nvCxnSpPr>
        <p:spPr>
          <a:xfrm>
            <a:off x="2128048" y="6063155"/>
            <a:ext cx="6499472" cy="1588"/>
          </a:xfrm>
          <a:prstGeom prst="line">
            <a:avLst/>
          </a:prstGeom>
          <a:ln w="63500">
            <a:gradFill flip="none" rotWithShape="1">
              <a:gsLst>
                <a:gs pos="0">
                  <a:srgbClr val="FFCC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0" descr="logosmal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7675" y="5832475"/>
            <a:ext cx="12890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Nov 12-15,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SC12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0643D6B-A376-4F66-80A3-9BB9AD05C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Nov 12-15,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SC12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D437601-083A-4E6A-B65C-91C51693B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Nov 12-15,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SC12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4D1A46F-D4B0-4BB8-8B8B-2B13BA9F8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Nov 12-15,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SC12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E18DD1-1775-466B-BACB-EB01A5938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Nov 12-15,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SC12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A7AEC56-1A94-4189-A7D3-1C7E24DE2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238" y="3886200"/>
            <a:ext cx="7831137" cy="814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Galaxy For Users</a:t>
            </a:r>
          </a:p>
          <a:p>
            <a:pPr>
              <a:lnSpc>
                <a:spcPct val="90000"/>
              </a:lnSpc>
            </a:pPr>
            <a:endParaRPr lang="en-US" sz="31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38" name="Picture 3" descr="sserca3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14375"/>
            <a:ext cx="76200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165420" y="5087526"/>
            <a:ext cx="4552171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Oleksandr Moskalenko, Ph.D.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University of Florida Research Computing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5201" y="6252319"/>
            <a:ext cx="5252608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Super Computing 2012, Salt Lake City, Nov 12-15, 2012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072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Access and Sharing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1767" y="6248400"/>
            <a:ext cx="2133600" cy="457200"/>
          </a:xfrm>
        </p:spPr>
        <p:txBody>
          <a:bodyPr/>
          <a:lstStyle/>
          <a:p>
            <a:r>
              <a:rPr lang="en-US" dirty="0" smtClean="0"/>
              <a:t>Nov 12-15,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83B0-071C-4046-992C-E4334A3095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6012" b="16012"/>
          <a:stretch>
            <a:fillRect/>
          </a:stretch>
        </p:blipFill>
        <p:spPr>
          <a:xfrm>
            <a:off x="272866" y="1217017"/>
            <a:ext cx="7202020" cy="4515212"/>
          </a:xfr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72" y="1153016"/>
            <a:ext cx="4729813" cy="181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26" y="2315869"/>
            <a:ext cx="5656892" cy="169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49" y="3635888"/>
            <a:ext cx="6043173" cy="212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02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Data Inflow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218308"/>
          </a:xfrm>
        </p:spPr>
        <p:txBody>
          <a:bodyPr numCol="2"/>
          <a:lstStyle/>
          <a:p>
            <a:pPr marL="628597" indent="-571471">
              <a:buFont typeface="Arial"/>
              <a:buChar char="•"/>
              <a:defRPr/>
            </a:pPr>
            <a:r>
              <a:rPr lang="en-US" dirty="0"/>
              <a:t>UCSC table browser</a:t>
            </a:r>
          </a:p>
          <a:p>
            <a:pPr marL="628597" indent="-571471">
              <a:buFont typeface="Arial"/>
              <a:buChar char="•"/>
              <a:defRPr/>
            </a:pPr>
            <a:r>
              <a:rPr lang="en-US" dirty="0" err="1"/>
              <a:t>Biomart</a:t>
            </a:r>
            <a:endParaRPr lang="en-US" dirty="0"/>
          </a:p>
          <a:p>
            <a:pPr marL="628597" indent="-571471">
              <a:buFont typeface="Arial"/>
              <a:buChar char="•"/>
              <a:defRPr/>
            </a:pPr>
            <a:r>
              <a:rPr lang="en-US" dirty="0" err="1"/>
              <a:t>interMine</a:t>
            </a:r>
            <a:r>
              <a:rPr lang="en-US" dirty="0"/>
              <a:t> / </a:t>
            </a:r>
            <a:r>
              <a:rPr lang="en-US" dirty="0" err="1"/>
              <a:t>modMine</a:t>
            </a:r>
            <a:endParaRPr lang="en-US" dirty="0"/>
          </a:p>
          <a:p>
            <a:pPr marL="571471" indent="-571471">
              <a:buFont typeface="Arial"/>
              <a:buChar char="•"/>
              <a:defRPr/>
            </a:pPr>
            <a:r>
              <a:rPr lang="en-US" dirty="0" err="1"/>
              <a:t>EuPathDB</a:t>
            </a:r>
            <a:r>
              <a:rPr lang="en-US" dirty="0"/>
              <a:t> </a:t>
            </a:r>
          </a:p>
          <a:p>
            <a:pPr marL="571471" indent="-571471">
              <a:buFont typeface="Arial"/>
              <a:buChar char="•"/>
              <a:defRPr/>
            </a:pPr>
            <a:r>
              <a:rPr lang="en-US" dirty="0" err="1"/>
              <a:t>EncodeDB</a:t>
            </a:r>
            <a:endParaRPr lang="en-US" dirty="0"/>
          </a:p>
          <a:p>
            <a:pPr marL="571471" indent="-571471">
              <a:buFont typeface="Arial"/>
              <a:buChar char="•"/>
              <a:defRPr/>
            </a:pPr>
            <a:r>
              <a:rPr lang="en-US" dirty="0" err="1"/>
              <a:t>EpiGRAPH</a:t>
            </a:r>
            <a:endParaRPr lang="en-US" dirty="0"/>
          </a:p>
          <a:p>
            <a:pPr marL="571471" indent="-571471">
              <a:buFont typeface="Arial"/>
              <a:buChar char="•"/>
              <a:defRPr/>
            </a:pPr>
            <a:r>
              <a:rPr lang="en-US" dirty="0" err="1"/>
              <a:t>FlyMine</a:t>
            </a:r>
            <a:endParaRPr lang="en-US" dirty="0"/>
          </a:p>
          <a:p>
            <a:pPr marL="571471" indent="-571471">
              <a:buFont typeface="Arial"/>
              <a:buChar char="•"/>
              <a:defRPr/>
            </a:pPr>
            <a:r>
              <a:rPr lang="en-US" dirty="0" err="1"/>
              <a:t>GrameneMart</a:t>
            </a:r>
            <a:r>
              <a:rPr lang="en-US" dirty="0" smtClean="0"/>
              <a:t>…</a:t>
            </a:r>
          </a:p>
          <a:p>
            <a:pPr marL="571471" indent="-571471">
              <a:buFont typeface="Arial"/>
              <a:buChar char="•"/>
              <a:defRPr/>
            </a:pPr>
            <a:r>
              <a:rPr lang="en-US" dirty="0" smtClean="0"/>
              <a:t>SCP</a:t>
            </a:r>
          </a:p>
          <a:p>
            <a:pPr marL="571471" indent="-571471">
              <a:buFont typeface="Arial"/>
              <a:buChar char="•"/>
              <a:defRPr/>
            </a:pPr>
            <a:r>
              <a:rPr lang="en-US" dirty="0" smtClean="0"/>
              <a:t>FTP</a:t>
            </a:r>
          </a:p>
          <a:p>
            <a:pPr marL="571471" indent="-571471">
              <a:buFont typeface="Arial"/>
              <a:buChar char="•"/>
              <a:defRPr/>
            </a:pPr>
            <a:r>
              <a:rPr lang="en-US" dirty="0" smtClean="0"/>
              <a:t>Web upload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1767" y="6248400"/>
            <a:ext cx="2133600" cy="457200"/>
          </a:xfrm>
        </p:spPr>
        <p:txBody>
          <a:bodyPr/>
          <a:lstStyle/>
          <a:p>
            <a:r>
              <a:rPr lang="en-US" dirty="0" smtClean="0"/>
              <a:t>Nov 12-15,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83B0-071C-4046-992C-E4334A3095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81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Data Outflow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218308"/>
          </a:xfrm>
        </p:spPr>
        <p:txBody>
          <a:bodyPr numCol="2"/>
          <a:lstStyle/>
          <a:p>
            <a:pPr marL="628597" indent="-571471">
              <a:buFont typeface="Arial"/>
              <a:buChar char="•"/>
              <a:defRPr/>
            </a:pPr>
            <a:r>
              <a:rPr lang="en-US" dirty="0"/>
              <a:t>UCSC table browser</a:t>
            </a:r>
          </a:p>
          <a:p>
            <a:pPr marL="571471" indent="-571471">
              <a:buFont typeface="Arial"/>
              <a:buChar char="•"/>
              <a:defRPr/>
            </a:pPr>
            <a:r>
              <a:rPr lang="en-US" dirty="0" smtClean="0"/>
              <a:t>Download</a:t>
            </a:r>
          </a:p>
          <a:p>
            <a:pPr marL="571471" indent="-571471">
              <a:buFont typeface="Arial"/>
              <a:buChar char="•"/>
              <a:defRPr/>
            </a:pPr>
            <a:r>
              <a:rPr lang="en-US" dirty="0" smtClean="0"/>
              <a:t>Publish via “Pages”</a:t>
            </a:r>
          </a:p>
          <a:p>
            <a:pPr marL="571471" indent="-571471">
              <a:buFont typeface="Arial"/>
              <a:buChar char="•"/>
              <a:defRPr/>
            </a:pPr>
            <a:r>
              <a:rPr lang="en-US" dirty="0" smtClean="0"/>
              <a:t>Share within Galaxy</a:t>
            </a:r>
          </a:p>
          <a:p>
            <a:pPr marL="571471" indent="-571471">
              <a:buFont typeface="Arial"/>
              <a:buChar char="•"/>
              <a:defRPr/>
            </a:pPr>
            <a:r>
              <a:rPr lang="en-US" dirty="0" smtClean="0"/>
              <a:t>Import/Export between instances</a:t>
            </a:r>
          </a:p>
          <a:p>
            <a:pPr marL="571471" indent="-571471">
              <a:buFont typeface="Arial"/>
              <a:buChar char="•"/>
              <a:defRPr/>
            </a:pPr>
            <a:r>
              <a:rPr lang="en-US" dirty="0" smtClean="0"/>
              <a:t>Export to other tools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1767" y="6248400"/>
            <a:ext cx="2133600" cy="457200"/>
          </a:xfrm>
        </p:spPr>
        <p:txBody>
          <a:bodyPr/>
          <a:lstStyle/>
          <a:p>
            <a:r>
              <a:rPr lang="en-US" dirty="0" smtClean="0"/>
              <a:t>Nov 12-15,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83B0-071C-4046-992C-E4334A3095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89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Data Sharing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1767" y="6248400"/>
            <a:ext cx="2133600" cy="457200"/>
          </a:xfrm>
        </p:spPr>
        <p:txBody>
          <a:bodyPr/>
          <a:lstStyle/>
          <a:p>
            <a:r>
              <a:rPr lang="en-US" dirty="0" smtClean="0"/>
              <a:t>Nov 12-15,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83B0-071C-4046-992C-E4334A3095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060" b="-1060"/>
          <a:stretch>
            <a:fillRect/>
          </a:stretch>
        </p:blipFill>
        <p:spPr>
          <a:xfrm>
            <a:off x="1007282" y="1233804"/>
            <a:ext cx="7415018" cy="4648749"/>
          </a:xfr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3"/>
          <a:srcRect l="-19031" r="-19031"/>
          <a:stretch>
            <a:fillRect/>
          </a:stretch>
        </p:blipFill>
        <p:spPr bwMode="auto">
          <a:xfrm>
            <a:off x="3561239" y="1417638"/>
            <a:ext cx="6091093" cy="381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276" y="4876851"/>
            <a:ext cx="4688362" cy="100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95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 via workflows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1767" y="6248400"/>
            <a:ext cx="2133600" cy="457200"/>
          </a:xfrm>
        </p:spPr>
        <p:txBody>
          <a:bodyPr/>
          <a:lstStyle/>
          <a:p>
            <a:r>
              <a:rPr lang="en-US" dirty="0" smtClean="0"/>
              <a:t>Nov 12-15,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83B0-071C-4046-992C-E4334A3095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20696" b="20696"/>
          <a:stretch>
            <a:fillRect/>
          </a:stretch>
        </p:blipFill>
        <p:spPr>
          <a:xfrm>
            <a:off x="1791767" y="1547521"/>
            <a:ext cx="6216024" cy="3897055"/>
          </a:xfrm>
        </p:spPr>
      </p:pic>
    </p:spTree>
    <p:extLst>
      <p:ext uri="{BB962C8B-B14F-4D97-AF65-F5344CB8AC3E}">
        <p14:creationId xmlns:p14="http://schemas.microsoft.com/office/powerpoint/2010/main" val="1460963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editing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1767" y="6248400"/>
            <a:ext cx="2133600" cy="457200"/>
          </a:xfrm>
        </p:spPr>
        <p:txBody>
          <a:bodyPr/>
          <a:lstStyle/>
          <a:p>
            <a:r>
              <a:rPr lang="en-US" dirty="0" smtClean="0"/>
              <a:t>Nov 12-15,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83B0-071C-4046-992C-E4334A3095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2" r="-12"/>
          <a:stretch>
            <a:fillRect/>
          </a:stretch>
        </p:blipFill>
        <p:spPr>
          <a:xfrm>
            <a:off x="1401434" y="1593590"/>
            <a:ext cx="6305549" cy="3953181"/>
          </a:xfr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261" y="1417638"/>
            <a:ext cx="2021933" cy="437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87" y="3145042"/>
            <a:ext cx="2513236" cy="240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075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Interactive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1767" y="6248400"/>
            <a:ext cx="2133600" cy="457200"/>
          </a:xfrm>
        </p:spPr>
        <p:txBody>
          <a:bodyPr/>
          <a:lstStyle/>
          <a:p>
            <a:r>
              <a:rPr lang="en-US" dirty="0" smtClean="0"/>
              <a:t>Nov 12-15,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83B0-071C-4046-992C-E4334A3095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433748"/>
            <a:ext cx="18977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Trackster</a:t>
            </a:r>
            <a:endParaRPr lang="en-US" sz="3200" dirty="0"/>
          </a:p>
        </p:txBody>
      </p:sp>
      <p:pic>
        <p:nvPicPr>
          <p:cNvPr id="8" name="Picture 7" descr="Screen Shot 2012-11-13 at 2.11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585" y="1433748"/>
            <a:ext cx="5340954" cy="406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35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Interactive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1767" y="6248400"/>
            <a:ext cx="2133600" cy="457200"/>
          </a:xfrm>
        </p:spPr>
        <p:txBody>
          <a:bodyPr/>
          <a:lstStyle/>
          <a:p>
            <a:r>
              <a:rPr lang="en-US" dirty="0" smtClean="0"/>
              <a:t>Nov 12-15,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83B0-071C-4046-992C-E4334A3095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433748"/>
            <a:ext cx="21633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Sweepster</a:t>
            </a:r>
            <a:endParaRPr lang="en-US" sz="3200" dirty="0"/>
          </a:p>
        </p:txBody>
      </p:sp>
      <p:pic>
        <p:nvPicPr>
          <p:cNvPr id="3" name="Picture 2" descr="Screen Shot 2012-11-13 at 2.11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90" y="2682737"/>
            <a:ext cx="8423210" cy="2913419"/>
          </a:xfrm>
          <a:prstGeom prst="rect">
            <a:avLst/>
          </a:prstGeom>
        </p:spPr>
      </p:pic>
      <p:pic>
        <p:nvPicPr>
          <p:cNvPr id="9" name="Picture 8" descr="Screen Shot 2012-11-13 at 2.11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378" y="1247785"/>
            <a:ext cx="2335508" cy="177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95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Administrative side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0845"/>
            <a:ext cx="8229600" cy="4218308"/>
          </a:xfrm>
        </p:spPr>
        <p:txBody>
          <a:bodyPr numCol="1"/>
          <a:lstStyle/>
          <a:p>
            <a:pPr lvl="1">
              <a:defRPr/>
            </a:pPr>
            <a:r>
              <a:rPr lang="en-US" sz="3600" dirty="0"/>
              <a:t> </a:t>
            </a:r>
            <a:r>
              <a:rPr lang="en-US" sz="3600" dirty="0" smtClean="0"/>
              <a:t>User, data library, job administration, management and reporting</a:t>
            </a:r>
          </a:p>
          <a:p>
            <a:pPr lvl="1">
              <a:defRPr/>
            </a:pPr>
            <a:r>
              <a:rPr lang="en-US" sz="3600" dirty="0"/>
              <a:t> </a:t>
            </a:r>
            <a:r>
              <a:rPr lang="en-US" sz="3600" dirty="0" smtClean="0"/>
              <a:t>Integration of new tools via wrappers</a:t>
            </a:r>
          </a:p>
          <a:p>
            <a:pPr lvl="1">
              <a:defRPr/>
            </a:pPr>
            <a:r>
              <a:rPr lang="en-US" sz="3600" dirty="0"/>
              <a:t> </a:t>
            </a:r>
            <a:r>
              <a:rPr lang="en-US" sz="3600" dirty="0" smtClean="0"/>
              <a:t>Modular and scalable (database, web server, web and job runners)</a:t>
            </a:r>
          </a:p>
          <a:p>
            <a:pPr lvl="1">
              <a:defRPr/>
            </a:pPr>
            <a:r>
              <a:rPr lang="en-US" sz="3600" dirty="0"/>
              <a:t> </a:t>
            </a:r>
            <a:r>
              <a:rPr lang="en-US" sz="3600" dirty="0" smtClean="0"/>
              <a:t>API for command-line access</a:t>
            </a:r>
          </a:p>
          <a:p>
            <a:pPr lvl="1">
              <a:defRPr/>
            </a:pPr>
            <a:r>
              <a:rPr lang="en-US" sz="3600" dirty="0"/>
              <a:t> </a:t>
            </a:r>
            <a:r>
              <a:rPr lang="en-US" sz="3600" dirty="0" err="1" smtClean="0"/>
              <a:t>ToolShed</a:t>
            </a:r>
            <a:r>
              <a:rPr lang="en-US" sz="3600" dirty="0" smtClean="0"/>
              <a:t> model for CLI tools, ENV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1767" y="6248400"/>
            <a:ext cx="2133600" cy="457200"/>
          </a:xfrm>
        </p:spPr>
        <p:txBody>
          <a:bodyPr/>
          <a:lstStyle/>
          <a:p>
            <a:r>
              <a:rPr lang="en-US" dirty="0" smtClean="0"/>
              <a:t>Nov 12-15,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83B0-071C-4046-992C-E4334A3095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68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Batch System Integration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218308"/>
          </a:xfrm>
        </p:spPr>
        <p:txBody>
          <a:bodyPr numCol="1"/>
          <a:lstStyle/>
          <a:p>
            <a:pPr lvl="1">
              <a:defRPr/>
            </a:pPr>
            <a:r>
              <a:rPr lang="en-US" sz="3600" dirty="0" smtClean="0"/>
              <a:t> All major schedulers</a:t>
            </a:r>
          </a:p>
          <a:p>
            <a:pPr lvl="1">
              <a:defRPr/>
            </a:pPr>
            <a:r>
              <a:rPr lang="en-US" sz="3600" dirty="0"/>
              <a:t> </a:t>
            </a:r>
            <a:r>
              <a:rPr lang="en-US" sz="3600" dirty="0" smtClean="0"/>
              <a:t>Condor; XSEDE</a:t>
            </a:r>
          </a:p>
          <a:p>
            <a:pPr lvl="1">
              <a:defRPr/>
            </a:pPr>
            <a:r>
              <a:rPr lang="en-US" sz="3600" dirty="0"/>
              <a:t> </a:t>
            </a:r>
            <a:r>
              <a:rPr lang="en-US" sz="3600" dirty="0" err="1" smtClean="0"/>
              <a:t>drmaa</a:t>
            </a:r>
            <a:r>
              <a:rPr lang="en-US" sz="3600" dirty="0" smtClean="0"/>
              <a:t> and </a:t>
            </a:r>
            <a:r>
              <a:rPr lang="en-US" sz="3600" dirty="0" err="1" smtClean="0"/>
              <a:t>pbs_python</a:t>
            </a:r>
            <a:r>
              <a:rPr lang="en-US" sz="3600" dirty="0" smtClean="0"/>
              <a:t> libraries</a:t>
            </a:r>
          </a:p>
          <a:p>
            <a:pPr lvl="1">
              <a:defRPr/>
            </a:pPr>
            <a:r>
              <a:rPr lang="en-US" sz="3600" dirty="0"/>
              <a:t> </a:t>
            </a:r>
            <a:r>
              <a:rPr lang="en-US" sz="3600" dirty="0" smtClean="0"/>
              <a:t>Fixed and dynamic job runners</a:t>
            </a:r>
          </a:p>
          <a:p>
            <a:pPr lvl="1">
              <a:defRPr/>
            </a:pPr>
            <a:r>
              <a:rPr lang="en-US" sz="3600" dirty="0"/>
              <a:t> </a:t>
            </a:r>
            <a:r>
              <a:rPr lang="en-US" sz="3600" dirty="0" smtClean="0"/>
              <a:t>Free-for-all and real user jobs</a:t>
            </a:r>
          </a:p>
          <a:p>
            <a:pPr lvl="1">
              <a:defRPr/>
            </a:pPr>
            <a:r>
              <a:rPr lang="en-US" sz="3600" dirty="0"/>
              <a:t> </a:t>
            </a:r>
            <a:r>
              <a:rPr lang="en-US" sz="3600" dirty="0" smtClean="0"/>
              <a:t>Infinite scaling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1767" y="6248400"/>
            <a:ext cx="2133600" cy="457200"/>
          </a:xfrm>
        </p:spPr>
        <p:txBody>
          <a:bodyPr/>
          <a:lstStyle/>
          <a:p>
            <a:r>
              <a:rPr lang="en-US" dirty="0" smtClean="0"/>
              <a:t>Nov 12-15,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83B0-071C-4046-992C-E4334A30950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54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Galaxy?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1767" y="6248400"/>
            <a:ext cx="2133600" cy="457200"/>
          </a:xfrm>
        </p:spPr>
        <p:txBody>
          <a:bodyPr/>
          <a:lstStyle/>
          <a:p>
            <a:r>
              <a:rPr lang="en-US" dirty="0" smtClean="0"/>
              <a:t>Nov 12-15,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83B0-071C-4046-992C-E4334A30950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417" y="1417638"/>
            <a:ext cx="4940760" cy="38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002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Community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218308"/>
          </a:xfrm>
        </p:spPr>
        <p:txBody>
          <a:bodyPr numCol="1"/>
          <a:lstStyle/>
          <a:p>
            <a:pPr lvl="1">
              <a:defRPr/>
            </a:pPr>
            <a:r>
              <a:rPr lang="en-US" sz="3600" dirty="0" smtClean="0"/>
              <a:t> Large and growing community</a:t>
            </a:r>
          </a:p>
          <a:p>
            <a:pPr lvl="1">
              <a:defRPr/>
            </a:pPr>
            <a:r>
              <a:rPr lang="en-US" sz="3600" dirty="0"/>
              <a:t> </a:t>
            </a:r>
            <a:r>
              <a:rPr lang="en-US" sz="3600" dirty="0" smtClean="0"/>
              <a:t>Mailing lists</a:t>
            </a:r>
          </a:p>
          <a:p>
            <a:pPr lvl="1">
              <a:defRPr/>
            </a:pPr>
            <a:r>
              <a:rPr lang="en-US" sz="3600" dirty="0"/>
              <a:t> </a:t>
            </a:r>
            <a:r>
              <a:rPr lang="en-US" sz="3600" dirty="0" smtClean="0"/>
              <a:t>Revision control system</a:t>
            </a:r>
          </a:p>
          <a:p>
            <a:pPr lvl="1">
              <a:defRPr/>
            </a:pPr>
            <a:r>
              <a:rPr lang="en-US" sz="3600" dirty="0"/>
              <a:t> </a:t>
            </a:r>
            <a:r>
              <a:rPr lang="en-US" sz="3600" dirty="0" smtClean="0"/>
              <a:t>Issue tracking</a:t>
            </a:r>
          </a:p>
          <a:p>
            <a:pPr lvl="1">
              <a:defRPr/>
            </a:pPr>
            <a:r>
              <a:rPr lang="en-US" sz="3600" dirty="0"/>
              <a:t> </a:t>
            </a:r>
            <a:r>
              <a:rPr lang="en-US" sz="3600" dirty="0" smtClean="0"/>
              <a:t>IRC</a:t>
            </a:r>
          </a:p>
          <a:p>
            <a:pPr lvl="1">
              <a:defRPr/>
            </a:pPr>
            <a:r>
              <a:rPr lang="en-US" sz="3600" dirty="0"/>
              <a:t> </a:t>
            </a:r>
            <a:r>
              <a:rPr lang="en-US" sz="3600" dirty="0" smtClean="0"/>
              <a:t>Community Conference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1767" y="6248400"/>
            <a:ext cx="2133600" cy="457200"/>
          </a:xfrm>
        </p:spPr>
        <p:txBody>
          <a:bodyPr/>
          <a:lstStyle/>
          <a:p>
            <a:r>
              <a:rPr lang="en-US" dirty="0" smtClean="0"/>
              <a:t>Nov 12-15,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83B0-071C-4046-992C-E4334A3095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218308"/>
          </a:xfrm>
        </p:spPr>
        <p:txBody>
          <a:bodyPr numCol="1"/>
          <a:lstStyle/>
          <a:p>
            <a:pPr lvl="1">
              <a:defRPr/>
            </a:pPr>
            <a:r>
              <a:rPr lang="en-US" sz="3600" dirty="0" smtClean="0"/>
              <a:t> Web-based computational framework</a:t>
            </a:r>
          </a:p>
          <a:p>
            <a:pPr lvl="1">
              <a:defRPr/>
            </a:pPr>
            <a:r>
              <a:rPr lang="en-US" sz="3600" dirty="0"/>
              <a:t> </a:t>
            </a:r>
            <a:r>
              <a:rPr lang="en-US" sz="3600" dirty="0" smtClean="0"/>
              <a:t>Future of research computing</a:t>
            </a:r>
          </a:p>
          <a:p>
            <a:pPr lvl="1">
              <a:defRPr/>
            </a:pPr>
            <a:r>
              <a:rPr lang="en-US" sz="3600" dirty="0"/>
              <a:t> </a:t>
            </a:r>
            <a:r>
              <a:rPr lang="en-US" sz="3600" dirty="0" smtClean="0"/>
              <a:t>Built for researchers</a:t>
            </a:r>
          </a:p>
          <a:p>
            <a:pPr lvl="1">
              <a:defRPr/>
            </a:pPr>
            <a:r>
              <a:rPr lang="en-US" sz="3600" dirty="0"/>
              <a:t> </a:t>
            </a:r>
            <a:r>
              <a:rPr lang="en-US" sz="3600" dirty="0" smtClean="0"/>
              <a:t>Flexible and highly functional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1767" y="6248400"/>
            <a:ext cx="2133600" cy="457200"/>
          </a:xfrm>
        </p:spPr>
        <p:txBody>
          <a:bodyPr/>
          <a:lstStyle/>
          <a:p>
            <a:r>
              <a:rPr lang="en-US" dirty="0" smtClean="0"/>
              <a:t>Nov 12-15,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83B0-071C-4046-992C-E4334A3095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17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Galaxy Team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1767" y="6248400"/>
            <a:ext cx="2133600" cy="457200"/>
          </a:xfrm>
        </p:spPr>
        <p:txBody>
          <a:bodyPr/>
          <a:lstStyle/>
          <a:p>
            <a:r>
              <a:rPr lang="en-US" dirty="0" smtClean="0"/>
              <a:t>Nov 12-15,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83B0-071C-4046-992C-E4334A3095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 descr="Screen Shot 2012-11-13 at 2.14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6632"/>
            <a:ext cx="3925367" cy="4054068"/>
          </a:xfrm>
          <a:prstGeom prst="rect">
            <a:avLst/>
          </a:prstGeom>
        </p:spPr>
      </p:pic>
      <p:pic>
        <p:nvPicPr>
          <p:cNvPr id="8" name="Picture 7" descr="Screen Shot 2012-11-13 at 2.14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334" y="1546632"/>
            <a:ext cx="3806221" cy="4054068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520" y="4457699"/>
            <a:ext cx="2145092" cy="167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55388" y="4492220"/>
            <a:ext cx="135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Community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0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Computational biology </a:t>
            </a:r>
            <a:r>
              <a:rPr lang="en-US" b="1" dirty="0"/>
              <a:t>platform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218308"/>
          </a:xfrm>
        </p:spPr>
        <p:txBody>
          <a:bodyPr numCol="2"/>
          <a:lstStyle/>
          <a:p>
            <a:pPr lvl="1">
              <a:defRPr/>
            </a:pPr>
            <a:r>
              <a:rPr lang="en-US" sz="3600" dirty="0" smtClean="0"/>
              <a:t> Open</a:t>
            </a:r>
          </a:p>
          <a:p>
            <a:pPr lvl="1">
              <a:defRPr/>
            </a:pPr>
            <a:r>
              <a:rPr lang="en-US" sz="3600" dirty="0" smtClean="0"/>
              <a:t> Web</a:t>
            </a:r>
            <a:r>
              <a:rPr lang="en-US" sz="3600" dirty="0"/>
              <a:t>-based</a:t>
            </a:r>
          </a:p>
          <a:p>
            <a:pPr lvl="1">
              <a:defRPr/>
            </a:pPr>
            <a:r>
              <a:rPr lang="en-US" sz="3600" dirty="0" smtClean="0"/>
              <a:t> Accessible</a:t>
            </a:r>
            <a:endParaRPr lang="en-US" sz="3600" dirty="0"/>
          </a:p>
          <a:p>
            <a:pPr lvl="1">
              <a:defRPr/>
            </a:pPr>
            <a:r>
              <a:rPr lang="en-US" sz="3600" dirty="0" smtClean="0"/>
              <a:t> Reproducible</a:t>
            </a:r>
          </a:p>
          <a:p>
            <a:pPr lvl="1">
              <a:defRPr/>
            </a:pPr>
            <a:r>
              <a:rPr lang="en-US" sz="3600" dirty="0" smtClean="0"/>
              <a:t> Transparent</a:t>
            </a:r>
          </a:p>
          <a:p>
            <a:pPr lvl="1">
              <a:defRPr/>
            </a:pPr>
            <a:r>
              <a:rPr lang="en-US" sz="3600" dirty="0" smtClean="0"/>
              <a:t> Flexible</a:t>
            </a:r>
          </a:p>
          <a:p>
            <a:pPr lvl="1">
              <a:defRPr/>
            </a:pPr>
            <a:r>
              <a:rPr lang="en-US" sz="3600" dirty="0"/>
              <a:t> </a:t>
            </a:r>
            <a:r>
              <a:rPr lang="en-US" sz="3600" dirty="0" smtClean="0"/>
              <a:t>Secure</a:t>
            </a:r>
          </a:p>
          <a:p>
            <a:pPr lvl="1">
              <a:defRPr/>
            </a:pPr>
            <a:r>
              <a:rPr lang="en-US" sz="3600" dirty="0" smtClean="0"/>
              <a:t> Collaborative</a:t>
            </a: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1767" y="6248400"/>
            <a:ext cx="2133600" cy="457200"/>
          </a:xfrm>
        </p:spPr>
        <p:txBody>
          <a:bodyPr/>
          <a:lstStyle/>
          <a:p>
            <a:r>
              <a:rPr lang="en-US" dirty="0" smtClean="0"/>
              <a:t>Nov 12-15,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83B0-071C-4046-992C-E4334A3095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Environment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1767" y="6248400"/>
            <a:ext cx="2133600" cy="457200"/>
          </a:xfrm>
        </p:spPr>
        <p:txBody>
          <a:bodyPr/>
          <a:lstStyle/>
          <a:p>
            <a:r>
              <a:rPr lang="en-US" dirty="0" smtClean="0"/>
              <a:t>Nov 12-15,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83B0-071C-4046-992C-E4334A30950C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708785" y="1911650"/>
            <a:ext cx="6018624" cy="3738276"/>
            <a:chOff x="406400" y="2057400"/>
            <a:chExt cx="12268200" cy="7620001"/>
          </a:xfrm>
        </p:grpSpPr>
        <p:grpSp>
          <p:nvGrpSpPr>
            <p:cNvPr id="27" name="Group 3"/>
            <p:cNvGrpSpPr>
              <a:grpSpLocks/>
            </p:cNvGrpSpPr>
            <p:nvPr/>
          </p:nvGrpSpPr>
          <p:grpSpPr bwMode="auto">
            <a:xfrm>
              <a:off x="406400" y="2057400"/>
              <a:ext cx="3505200" cy="7620000"/>
              <a:chOff x="254000" y="1828800"/>
              <a:chExt cx="3505200" cy="7620000"/>
            </a:xfrm>
          </p:grpSpPr>
          <p:sp>
            <p:nvSpPr>
              <p:cNvPr id="41" name="Rounded Rectangle 40"/>
              <p:cNvSpPr/>
              <p:nvPr/>
            </p:nvSpPr>
            <p:spPr bwMode="auto">
              <a:xfrm>
                <a:off x="254000" y="1828800"/>
                <a:ext cx="3505200" cy="7620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pic>
            <p:nvPicPr>
              <p:cNvPr id="42" name="Picture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00" y="3086100"/>
                <a:ext cx="3327400" cy="3327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TextBox 13"/>
              <p:cNvSpPr txBox="1">
                <a:spLocks noChangeArrowheads="1"/>
              </p:cNvSpPr>
              <p:nvPr/>
            </p:nvSpPr>
            <p:spPr bwMode="auto">
              <a:xfrm>
                <a:off x="776288" y="7315198"/>
                <a:ext cx="2435225" cy="1178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000">
                    <a:solidFill>
                      <a:srgbClr val="3F3F3F"/>
                    </a:solidFill>
                    <a:latin typeface="Palatino" charset="0"/>
                    <a:ea typeface="ヒラギノ明朝 ProN W3" charset="0"/>
                    <a:cs typeface="ヒラギノ明朝 ProN W3" charset="0"/>
                    <a:sym typeface="Palatino" charset="0"/>
                  </a:defRPr>
                </a:lvl1pPr>
                <a:lvl2pPr marL="742950" indent="-285750" eaLnBrk="0" hangingPunct="0">
                  <a:defRPr sz="4000">
                    <a:solidFill>
                      <a:srgbClr val="3F3F3F"/>
                    </a:solidFill>
                    <a:latin typeface="Palatino" charset="0"/>
                    <a:ea typeface="ヒラギノ明朝 ProN W3" charset="0"/>
                    <a:cs typeface="ヒラギノ明朝 ProN W3" charset="0"/>
                    <a:sym typeface="Palatino" charset="0"/>
                  </a:defRPr>
                </a:lvl2pPr>
                <a:lvl3pPr marL="1143000" indent="-228600" eaLnBrk="0" hangingPunct="0">
                  <a:defRPr sz="4000">
                    <a:solidFill>
                      <a:srgbClr val="3F3F3F"/>
                    </a:solidFill>
                    <a:latin typeface="Palatino" charset="0"/>
                    <a:ea typeface="ヒラギノ明朝 ProN W3" charset="0"/>
                    <a:cs typeface="ヒラギノ明朝 ProN W3" charset="0"/>
                    <a:sym typeface="Palatino" charset="0"/>
                  </a:defRPr>
                </a:lvl3pPr>
                <a:lvl4pPr marL="1600200" indent="-228600" eaLnBrk="0" hangingPunct="0">
                  <a:defRPr sz="4000">
                    <a:solidFill>
                      <a:srgbClr val="3F3F3F"/>
                    </a:solidFill>
                    <a:latin typeface="Palatino" charset="0"/>
                    <a:ea typeface="ヒラギノ明朝 ProN W3" charset="0"/>
                    <a:cs typeface="ヒラギノ明朝 ProN W3" charset="0"/>
                    <a:sym typeface="Palatino" charset="0"/>
                  </a:defRPr>
                </a:lvl4pPr>
                <a:lvl5pPr marL="2057400" indent="-228600" eaLnBrk="0" hangingPunct="0">
                  <a:defRPr sz="4000">
                    <a:solidFill>
                      <a:srgbClr val="3F3F3F"/>
                    </a:solidFill>
                    <a:latin typeface="Palatino" charset="0"/>
                    <a:ea typeface="ヒラギノ明朝 ProN W3" charset="0"/>
                    <a:cs typeface="ヒラギノ明朝 ProN W3" charset="0"/>
                    <a:sym typeface="Palatino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3F3F3F"/>
                    </a:solidFill>
                    <a:latin typeface="Palatino" charset="0"/>
                    <a:ea typeface="ヒラギノ明朝 ProN W3" charset="0"/>
                    <a:cs typeface="ヒラギノ明朝 ProN W3" charset="0"/>
                    <a:sym typeface="Palatino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3F3F3F"/>
                    </a:solidFill>
                    <a:latin typeface="Palatino" charset="0"/>
                    <a:ea typeface="ヒラギノ明朝 ProN W3" charset="0"/>
                    <a:cs typeface="ヒラギノ明朝 ProN W3" charset="0"/>
                    <a:sym typeface="Palatino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3F3F3F"/>
                    </a:solidFill>
                    <a:latin typeface="Palatino" charset="0"/>
                    <a:ea typeface="ヒラギノ明朝 ProN W3" charset="0"/>
                    <a:cs typeface="ヒラギノ明朝 ProN W3" charset="0"/>
                    <a:sym typeface="Palatino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3F3F3F"/>
                    </a:solidFill>
                    <a:latin typeface="Palatino" charset="0"/>
                    <a:ea typeface="ヒラギノ明朝 ProN W3" charset="0"/>
                    <a:cs typeface="ヒラギノ明朝 ProN W3" charset="0"/>
                    <a:sym typeface="Palatino" charset="0"/>
                  </a:defRPr>
                </a:lvl9pPr>
              </a:lstStyle>
              <a:p>
                <a:pPr eaLnBrk="1" hangingPunct="1"/>
                <a:r>
                  <a:rPr lang="en-US" sz="2000" dirty="0"/>
                  <a:t>Login to head node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47468" y="1828800"/>
                <a:ext cx="2692865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Head node</a:t>
                </a:r>
              </a:p>
            </p:txBody>
          </p:sp>
        </p:grpSp>
        <p:sp>
          <p:nvSpPr>
            <p:cNvPr id="28" name="Rounded Rectangle 27"/>
            <p:cNvSpPr/>
            <p:nvPr/>
          </p:nvSpPr>
          <p:spPr bwMode="auto">
            <a:xfrm>
              <a:off x="4484687" y="2057400"/>
              <a:ext cx="3732213" cy="762000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91435" tIns="45718" rIns="91435" bIns="45718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9" name="Group 15"/>
            <p:cNvGrpSpPr>
              <a:grpSpLocks/>
            </p:cNvGrpSpPr>
            <p:nvPr/>
          </p:nvGrpSpPr>
          <p:grpSpPr bwMode="auto">
            <a:xfrm>
              <a:off x="4826002" y="3378201"/>
              <a:ext cx="3122613" cy="3200400"/>
              <a:chOff x="4216557" y="1981200"/>
              <a:chExt cx="3123887" cy="3200400"/>
            </a:xfrm>
          </p:grpSpPr>
          <p:pic>
            <p:nvPicPr>
              <p:cNvPr id="37" name="Picture 7" descr="BU009455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4200" y="2133600"/>
                <a:ext cx="1144707" cy="146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9" descr="BU005259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4200" y="3050208"/>
                <a:ext cx="1504096" cy="1343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10" descr="AA053798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48335"/>
              <a:stretch>
                <a:fillRect/>
              </a:stretch>
            </p:blipFill>
            <p:spPr bwMode="auto">
              <a:xfrm>
                <a:off x="4292600" y="2421111"/>
                <a:ext cx="1554480" cy="1053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Oval 39"/>
              <p:cNvSpPr/>
              <p:nvPr/>
            </p:nvSpPr>
            <p:spPr bwMode="auto">
              <a:xfrm>
                <a:off x="4216557" y="1981200"/>
                <a:ext cx="3123887" cy="3200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0" name="TextBox 14"/>
            <p:cNvSpPr txBox="1">
              <a:spLocks noChangeArrowheads="1"/>
            </p:cNvSpPr>
            <p:nvPr/>
          </p:nvSpPr>
          <p:spPr bwMode="auto">
            <a:xfrm>
              <a:off x="4445001" y="6781800"/>
              <a:ext cx="3889374" cy="1690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 eaLnBrk="0" hangingPunct="0">
                <a:defRPr sz="4000">
                  <a:solidFill>
                    <a:srgbClr val="3F3F3F"/>
                  </a:solidFill>
                  <a:latin typeface="Palatino" charset="0"/>
                  <a:ea typeface="ヒラギノ明朝 ProN W3" charset="0"/>
                  <a:cs typeface="ヒラギノ明朝 ProN W3" charset="0"/>
                  <a:sym typeface="Palatino" charset="0"/>
                </a:defRPr>
              </a:lvl1pPr>
              <a:lvl2pPr marL="742950" indent="-285750" eaLnBrk="0" hangingPunct="0">
                <a:defRPr sz="4000">
                  <a:solidFill>
                    <a:srgbClr val="3F3F3F"/>
                  </a:solidFill>
                  <a:latin typeface="Palatino" charset="0"/>
                  <a:ea typeface="ヒラギノ明朝 ProN W3" charset="0"/>
                  <a:cs typeface="ヒラギノ明朝 ProN W3" charset="0"/>
                  <a:sym typeface="Palatino" charset="0"/>
                </a:defRPr>
              </a:lvl2pPr>
              <a:lvl3pPr marL="1143000" indent="-228600" eaLnBrk="0" hangingPunct="0">
                <a:defRPr sz="4000">
                  <a:solidFill>
                    <a:srgbClr val="3F3F3F"/>
                  </a:solidFill>
                  <a:latin typeface="Palatino" charset="0"/>
                  <a:ea typeface="ヒラギノ明朝 ProN W3" charset="0"/>
                  <a:cs typeface="ヒラギノ明朝 ProN W3" charset="0"/>
                  <a:sym typeface="Palatino" charset="0"/>
                </a:defRPr>
              </a:lvl3pPr>
              <a:lvl4pPr marL="1600200" indent="-228600" eaLnBrk="0" hangingPunct="0">
                <a:defRPr sz="4000">
                  <a:solidFill>
                    <a:srgbClr val="3F3F3F"/>
                  </a:solidFill>
                  <a:latin typeface="Palatino" charset="0"/>
                  <a:ea typeface="ヒラギノ明朝 ProN W3" charset="0"/>
                  <a:cs typeface="ヒラギノ明朝 ProN W3" charset="0"/>
                  <a:sym typeface="Palatino" charset="0"/>
                </a:defRPr>
              </a:lvl4pPr>
              <a:lvl5pPr marL="2057400" indent="-228600" eaLnBrk="0" hangingPunct="0">
                <a:defRPr sz="4000">
                  <a:solidFill>
                    <a:srgbClr val="3F3F3F"/>
                  </a:solidFill>
                  <a:latin typeface="Palatino" charset="0"/>
                  <a:ea typeface="ヒラギノ明朝 ProN W3" charset="0"/>
                  <a:cs typeface="ヒラギノ明朝 ProN W3" charset="0"/>
                  <a:sym typeface="Palatino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F3F3F"/>
                  </a:solidFill>
                  <a:latin typeface="Palatino" charset="0"/>
                  <a:ea typeface="ヒラギノ明朝 ProN W3" charset="0"/>
                  <a:cs typeface="ヒラギノ明朝 ProN W3" charset="0"/>
                  <a:sym typeface="Palatino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F3F3F"/>
                  </a:solidFill>
                  <a:latin typeface="Palatino" charset="0"/>
                  <a:ea typeface="ヒラギノ明朝 ProN W3" charset="0"/>
                  <a:cs typeface="ヒラギノ明朝 ProN W3" charset="0"/>
                  <a:sym typeface="Palatino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F3F3F"/>
                  </a:solidFill>
                  <a:latin typeface="Palatino" charset="0"/>
                  <a:ea typeface="ヒラギノ明朝 ProN W3" charset="0"/>
                  <a:cs typeface="ヒラギノ明朝 ProN W3" charset="0"/>
                  <a:sym typeface="Palatino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F3F3F"/>
                  </a:solidFill>
                  <a:latin typeface="Palatino" charset="0"/>
                  <a:ea typeface="ヒラギノ明朝 ProN W3" charset="0"/>
                  <a:cs typeface="ヒラギノ明朝 ProN W3" charset="0"/>
                  <a:sym typeface="Palatino" charset="0"/>
                </a:defRPr>
              </a:lvl9pPr>
            </a:lstStyle>
            <a:p>
              <a:pPr eaLnBrk="1" hangingPunct="1"/>
              <a:r>
                <a:rPr lang="en-US" sz="2000" dirty="0"/>
                <a:t>Interactive session or batch submission</a:t>
              </a:r>
            </a:p>
          </p:txBody>
        </p:sp>
        <p:sp>
          <p:nvSpPr>
            <p:cNvPr id="31" name="TextBox 30"/>
            <p:cNvSpPr txBox="1"/>
            <p:nvPr/>
          </p:nvSpPr>
          <p:spPr bwMode="auto">
            <a:xfrm>
              <a:off x="5164138" y="2057401"/>
              <a:ext cx="2444750" cy="708025"/>
            </a:xfrm>
            <a:prstGeom prst="rect">
              <a:avLst/>
            </a:prstGeom>
            <a:noFill/>
          </p:spPr>
          <p:txBody>
            <a:bodyPr wrap="none" lIns="91435" tIns="45718" rIns="91435" bIns="45718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Scheduler</a:t>
              </a:r>
            </a:p>
          </p:txBody>
        </p:sp>
        <p:grpSp>
          <p:nvGrpSpPr>
            <p:cNvPr id="32" name="Group 6"/>
            <p:cNvGrpSpPr>
              <a:grpSpLocks/>
            </p:cNvGrpSpPr>
            <p:nvPr/>
          </p:nvGrpSpPr>
          <p:grpSpPr bwMode="auto">
            <a:xfrm>
              <a:off x="8864600" y="2057400"/>
              <a:ext cx="3810000" cy="7620000"/>
              <a:chOff x="8483600" y="1828800"/>
              <a:chExt cx="3810000" cy="7620000"/>
            </a:xfrm>
          </p:grpSpPr>
          <p:sp>
            <p:nvSpPr>
              <p:cNvPr id="33" name="Rounded Rectangle 32"/>
              <p:cNvSpPr/>
              <p:nvPr/>
            </p:nvSpPr>
            <p:spPr bwMode="auto">
              <a:xfrm>
                <a:off x="8483600" y="1828800"/>
                <a:ext cx="3810000" cy="7620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pic>
            <p:nvPicPr>
              <p:cNvPr id="34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837613" y="3124200"/>
                <a:ext cx="3040062" cy="4038600"/>
              </a:xfrm>
              <a:prstGeom prst="rect">
                <a:avLst/>
              </a:prstGeom>
              <a:noFill/>
              <a:ln w="25400" cap="flat">
                <a:solidFill>
                  <a:srgbClr val="F8F8F8"/>
                </a:solidFill>
                <a:prstDash val="solid"/>
                <a:miter lim="800000"/>
                <a:headEnd/>
                <a:tailEnd/>
              </a:ln>
              <a:effectLst>
                <a:outerShdw blurRad="139700" dist="76199" dir="2700000" algn="ctr" rotWithShape="0">
                  <a:srgbClr val="1C2400">
                    <a:alpha val="7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TextBox 16"/>
              <p:cNvSpPr txBox="1">
                <a:spLocks noChangeArrowheads="1"/>
              </p:cNvSpPr>
              <p:nvPr/>
            </p:nvSpPr>
            <p:spPr bwMode="auto">
              <a:xfrm>
                <a:off x="8870948" y="7315198"/>
                <a:ext cx="2971800" cy="1178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000">
                    <a:solidFill>
                      <a:srgbClr val="3F3F3F"/>
                    </a:solidFill>
                    <a:latin typeface="Palatino" charset="0"/>
                    <a:ea typeface="ヒラギノ明朝 ProN W3" charset="0"/>
                    <a:cs typeface="ヒラギノ明朝 ProN W3" charset="0"/>
                    <a:sym typeface="Palatino" charset="0"/>
                  </a:defRPr>
                </a:lvl1pPr>
                <a:lvl2pPr marL="742950" indent="-285750" eaLnBrk="0" hangingPunct="0">
                  <a:defRPr sz="4000">
                    <a:solidFill>
                      <a:srgbClr val="3F3F3F"/>
                    </a:solidFill>
                    <a:latin typeface="Palatino" charset="0"/>
                    <a:ea typeface="ヒラギノ明朝 ProN W3" charset="0"/>
                    <a:cs typeface="ヒラギノ明朝 ProN W3" charset="0"/>
                    <a:sym typeface="Palatino" charset="0"/>
                  </a:defRPr>
                </a:lvl2pPr>
                <a:lvl3pPr marL="1143000" indent="-228600" eaLnBrk="0" hangingPunct="0">
                  <a:defRPr sz="4000">
                    <a:solidFill>
                      <a:srgbClr val="3F3F3F"/>
                    </a:solidFill>
                    <a:latin typeface="Palatino" charset="0"/>
                    <a:ea typeface="ヒラギノ明朝 ProN W3" charset="0"/>
                    <a:cs typeface="ヒラギノ明朝 ProN W3" charset="0"/>
                    <a:sym typeface="Palatino" charset="0"/>
                  </a:defRPr>
                </a:lvl3pPr>
                <a:lvl4pPr marL="1600200" indent="-228600" eaLnBrk="0" hangingPunct="0">
                  <a:defRPr sz="4000">
                    <a:solidFill>
                      <a:srgbClr val="3F3F3F"/>
                    </a:solidFill>
                    <a:latin typeface="Palatino" charset="0"/>
                    <a:ea typeface="ヒラギノ明朝 ProN W3" charset="0"/>
                    <a:cs typeface="ヒラギノ明朝 ProN W3" charset="0"/>
                    <a:sym typeface="Palatino" charset="0"/>
                  </a:defRPr>
                </a:lvl4pPr>
                <a:lvl5pPr marL="2057400" indent="-228600" eaLnBrk="0" hangingPunct="0">
                  <a:defRPr sz="4000">
                    <a:solidFill>
                      <a:srgbClr val="3F3F3F"/>
                    </a:solidFill>
                    <a:latin typeface="Palatino" charset="0"/>
                    <a:ea typeface="ヒラギノ明朝 ProN W3" charset="0"/>
                    <a:cs typeface="ヒラギノ明朝 ProN W3" charset="0"/>
                    <a:sym typeface="Palatino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3F3F3F"/>
                    </a:solidFill>
                    <a:latin typeface="Palatino" charset="0"/>
                    <a:ea typeface="ヒラギノ明朝 ProN W3" charset="0"/>
                    <a:cs typeface="ヒラギノ明朝 ProN W3" charset="0"/>
                    <a:sym typeface="Palatino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3F3F3F"/>
                    </a:solidFill>
                    <a:latin typeface="Palatino" charset="0"/>
                    <a:ea typeface="ヒラギノ明朝 ProN W3" charset="0"/>
                    <a:cs typeface="ヒラギノ明朝 ProN W3" charset="0"/>
                    <a:sym typeface="Palatino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3F3F3F"/>
                    </a:solidFill>
                    <a:latin typeface="Palatino" charset="0"/>
                    <a:ea typeface="ヒラギノ明朝 ProN W3" charset="0"/>
                    <a:cs typeface="ヒラギノ明朝 ProN W3" charset="0"/>
                    <a:sym typeface="Palatino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3F3F3F"/>
                    </a:solidFill>
                    <a:latin typeface="Palatino" charset="0"/>
                    <a:ea typeface="ヒラギノ明朝 ProN W3" charset="0"/>
                    <a:cs typeface="ヒラギノ明朝 ProN W3" charset="0"/>
                    <a:sym typeface="Palatino" charset="0"/>
                  </a:defRPr>
                </a:lvl9pPr>
              </a:lstStyle>
              <a:p>
                <a:pPr eaLnBrk="1" hangingPunct="1"/>
                <a:r>
                  <a:rPr lang="en-US" sz="2000" dirty="0"/>
                  <a:t>Your job runs on the cluster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922265" y="1828800"/>
                <a:ext cx="2870757" cy="135695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Computing</a:t>
                </a:r>
              </a:p>
              <a:p>
                <a:pPr>
                  <a:defRPr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resources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9286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Galaxy Analysis Workspace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1767" y="6248400"/>
            <a:ext cx="2133600" cy="457200"/>
          </a:xfrm>
        </p:spPr>
        <p:txBody>
          <a:bodyPr/>
          <a:lstStyle/>
          <a:p>
            <a:r>
              <a:rPr lang="en-US" dirty="0" smtClean="0"/>
              <a:t>Nov 12-15,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83B0-071C-4046-992C-E4334A3095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rcRect l="-4636" r="-4636"/>
          <a:stretch>
            <a:fillRect/>
          </a:stretch>
        </p:blipFill>
        <p:spPr>
          <a:xfrm>
            <a:off x="1265414" y="1403081"/>
            <a:ext cx="6822035" cy="4277323"/>
          </a:xfrm>
        </p:spPr>
      </p:pic>
    </p:spTree>
    <p:extLst>
      <p:ext uri="{BB962C8B-B14F-4D97-AF65-F5344CB8AC3E}">
        <p14:creationId xmlns:p14="http://schemas.microsoft.com/office/powerpoint/2010/main" val="709982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panel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1767" y="6248400"/>
            <a:ext cx="2133600" cy="457200"/>
          </a:xfrm>
        </p:spPr>
        <p:txBody>
          <a:bodyPr/>
          <a:lstStyle/>
          <a:p>
            <a:r>
              <a:rPr lang="en-US" dirty="0" smtClean="0"/>
              <a:t>Nov 12-15,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83B0-071C-4046-992C-E4334A3095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rcRect l="-4636" r="-4636"/>
          <a:stretch>
            <a:fillRect/>
          </a:stretch>
        </p:blipFill>
        <p:spPr>
          <a:xfrm>
            <a:off x="1265414" y="1403081"/>
            <a:ext cx="6822035" cy="4277323"/>
          </a:xfr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67" y="3003796"/>
            <a:ext cx="3124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23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Interface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1767" y="6248400"/>
            <a:ext cx="2133600" cy="457200"/>
          </a:xfrm>
        </p:spPr>
        <p:txBody>
          <a:bodyPr/>
          <a:lstStyle/>
          <a:p>
            <a:r>
              <a:rPr lang="en-US" dirty="0" smtClean="0"/>
              <a:t>Nov 12-15,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83B0-071C-4046-992C-E4334A3095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rcRect l="-4636" r="-4636"/>
          <a:stretch>
            <a:fillRect/>
          </a:stretch>
        </p:blipFill>
        <p:spPr>
          <a:xfrm>
            <a:off x="1265414" y="1403081"/>
            <a:ext cx="6822035" cy="4277323"/>
          </a:xfr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67" y="3003796"/>
            <a:ext cx="3124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672" y="1255535"/>
            <a:ext cx="2690994" cy="473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42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Panel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1767" y="6248400"/>
            <a:ext cx="2133600" cy="457200"/>
          </a:xfrm>
        </p:spPr>
        <p:txBody>
          <a:bodyPr/>
          <a:lstStyle/>
          <a:p>
            <a:r>
              <a:rPr lang="en-US" dirty="0" smtClean="0"/>
              <a:t>Nov 12-15,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83B0-071C-4046-992C-E4334A3095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rcRect l="-4636" r="-4636"/>
          <a:stretch>
            <a:fillRect/>
          </a:stretch>
        </p:blipFill>
        <p:spPr>
          <a:xfrm>
            <a:off x="744512" y="2316516"/>
            <a:ext cx="4992613" cy="3130300"/>
          </a:xfr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752" y="1216135"/>
            <a:ext cx="2134895" cy="446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340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1767" y="6248400"/>
            <a:ext cx="2133600" cy="457200"/>
          </a:xfrm>
        </p:spPr>
        <p:txBody>
          <a:bodyPr/>
          <a:lstStyle/>
          <a:p>
            <a:r>
              <a:rPr lang="en-US" dirty="0" smtClean="0"/>
              <a:t>Nov 12-15,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83B0-071C-4046-992C-E4334A3095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Content Placeholder 8"/>
          <p:cNvPicPr>
            <a:picLocks noChangeAspect="1"/>
          </p:cNvPicPr>
          <p:nvPr/>
        </p:nvPicPr>
        <p:blipFill>
          <a:blip r:embed="rId2"/>
          <a:srcRect l="-16301" r="-16301"/>
          <a:stretch>
            <a:fillRect/>
          </a:stretch>
        </p:blipFill>
        <p:spPr bwMode="auto">
          <a:xfrm>
            <a:off x="-76545" y="1625828"/>
            <a:ext cx="3736623" cy="234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122" y="1208992"/>
            <a:ext cx="3111006" cy="438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047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7201</TotalTime>
  <Words>445</Words>
  <Application>Microsoft Macintosh PowerPoint</Application>
  <PresentationFormat>On-screen Show (4:3)</PresentationFormat>
  <Paragraphs>145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What is Galaxy?</vt:lpstr>
      <vt:lpstr>Computational biology platform</vt:lpstr>
      <vt:lpstr>Batch Environment</vt:lpstr>
      <vt:lpstr>Galaxy Analysis Workspace</vt:lpstr>
      <vt:lpstr>Tool panel</vt:lpstr>
      <vt:lpstr>Tool Interface</vt:lpstr>
      <vt:lpstr>History Panel</vt:lpstr>
      <vt:lpstr>Metadata</vt:lpstr>
      <vt:lpstr>Data Access and Sharing</vt:lpstr>
      <vt:lpstr>Data Inflow</vt:lpstr>
      <vt:lpstr>Data Outflow</vt:lpstr>
      <vt:lpstr>Data Sharing</vt:lpstr>
      <vt:lpstr>Automation via workflows</vt:lpstr>
      <vt:lpstr>Workflow editing</vt:lpstr>
      <vt:lpstr>Visual Interactive Analysis</vt:lpstr>
      <vt:lpstr>Visual Interactive Analysis</vt:lpstr>
      <vt:lpstr>Administrative side</vt:lpstr>
      <vt:lpstr>Batch System Integration</vt:lpstr>
      <vt:lpstr>Community</vt:lpstr>
      <vt:lpstr>Summary</vt:lpstr>
      <vt:lpstr>Galaxy Team</vt:lpstr>
    </vt:vector>
  </TitlesOfParts>
  <Company>Florida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Deumens</dc:creator>
  <cp:lastModifiedBy>O M</cp:lastModifiedBy>
  <cp:revision>256</cp:revision>
  <dcterms:created xsi:type="dcterms:W3CDTF">2011-06-03T00:49:30Z</dcterms:created>
  <dcterms:modified xsi:type="dcterms:W3CDTF">2012-11-13T18:25:17Z</dcterms:modified>
</cp:coreProperties>
</file>