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7" r:id="rId1"/>
  </p:sldMasterIdLst>
  <p:notesMasterIdLst>
    <p:notesMasterId r:id="rId14"/>
  </p:notesMasterIdLst>
  <p:sldIdLst>
    <p:sldId id="256" r:id="rId2"/>
    <p:sldId id="261" r:id="rId3"/>
    <p:sldId id="262" r:id="rId4"/>
    <p:sldId id="263" r:id="rId5"/>
    <p:sldId id="264" r:id="rId6"/>
    <p:sldId id="266" r:id="rId7"/>
    <p:sldId id="265" r:id="rId8"/>
    <p:sldId id="267" r:id="rId9"/>
    <p:sldId id="268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CC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0993" autoAdjust="0"/>
  </p:normalViewPr>
  <p:slideViewPr>
    <p:cSldViewPr snapToGrid="0" snapToObjects="1">
      <p:cViewPr>
        <p:scale>
          <a:sx n="87" d="100"/>
          <a:sy n="87" d="100"/>
        </p:scale>
        <p:origin x="-624" y="-5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A0ADCDF-4715-4647-9E6D-30537BC3D9E7}" type="datetimeFigureOut">
              <a:rPr lang="en-US"/>
              <a:pPr>
                <a:defRPr/>
              </a:pPr>
              <a:t>11/7/12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9767A01-82DB-47FA-87FC-58BA6C0F85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368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0243316-F7D8-4B3B-BF72-85727419D74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Nov 12-15,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SC12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EA127B4-37E0-4BF1-AC59-8CDA2B8566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Nov 12-15,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SC12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3CC06AC-2616-436A-9431-0B7751098A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 userDrawn="1"/>
        </p:nvCxnSpPr>
        <p:spPr>
          <a:xfrm>
            <a:off x="1843348" y="5874330"/>
            <a:ext cx="6499472" cy="1588"/>
          </a:xfrm>
          <a:prstGeom prst="line">
            <a:avLst/>
          </a:prstGeom>
          <a:ln w="63500">
            <a:gradFill flip="none" rotWithShape="1">
              <a:gsLst>
                <a:gs pos="0">
                  <a:srgbClr val="CC3300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8"/>
          <p:cNvCxnSpPr/>
          <p:nvPr userDrawn="1"/>
        </p:nvCxnSpPr>
        <p:spPr>
          <a:xfrm>
            <a:off x="2128048" y="6063155"/>
            <a:ext cx="6499472" cy="1588"/>
          </a:xfrm>
          <a:prstGeom prst="line">
            <a:avLst/>
          </a:prstGeom>
          <a:ln w="63500">
            <a:gradFill flip="none" rotWithShape="1">
              <a:gsLst>
                <a:gs pos="0">
                  <a:srgbClr val="FFCC00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6" descr="logosmall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47675" y="5832475"/>
            <a:ext cx="128905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1368425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smtClean="0"/>
              <a:t>Nov 12-15, 2012</a:t>
            </a: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502025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r>
              <a:rPr lang="en-US" smtClean="0"/>
              <a:t>SC12</a:t>
            </a: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1EAC83B0-071C-4046-992C-E4334A3095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Nov 12-15,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SC12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76B125E-EEEE-4562-BD62-EA582989EC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 userDrawn="1"/>
        </p:nvCxnSpPr>
        <p:spPr>
          <a:xfrm>
            <a:off x="1843348" y="5874330"/>
            <a:ext cx="6499472" cy="1588"/>
          </a:xfrm>
          <a:prstGeom prst="line">
            <a:avLst/>
          </a:prstGeom>
          <a:ln w="63500">
            <a:gradFill flip="none" rotWithShape="1">
              <a:gsLst>
                <a:gs pos="0">
                  <a:srgbClr val="CC3300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9"/>
          <p:cNvCxnSpPr/>
          <p:nvPr userDrawn="1"/>
        </p:nvCxnSpPr>
        <p:spPr>
          <a:xfrm>
            <a:off x="2128048" y="6063155"/>
            <a:ext cx="6499472" cy="1588"/>
          </a:xfrm>
          <a:prstGeom prst="line">
            <a:avLst/>
          </a:prstGeom>
          <a:ln w="63500">
            <a:gradFill flip="none" rotWithShape="1">
              <a:gsLst>
                <a:gs pos="0">
                  <a:srgbClr val="FFCC00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10" descr="logosmall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47675" y="5832475"/>
            <a:ext cx="128905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Nov 12-15,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SC12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0643D6B-A376-4F66-80A3-9BB9AD05C8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Nov 12-15,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SC12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D437601-083A-4E6A-B65C-91C51693B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Nov 12-15,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SC12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4D1A46F-D4B0-4BB8-8B8B-2B13BA9F8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Nov 12-15,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SC12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7E18DD1-1775-466B-BACB-EB01A59380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Nov 12-15,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SC12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A7AEC56-1A94-4189-A7D3-1C7E24DE2A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238" y="3886200"/>
            <a:ext cx="7831137" cy="8147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UF Galaxy Implementation</a:t>
            </a:r>
            <a:endParaRPr lang="en-US" sz="40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en-US" sz="31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4338" name="Picture 3" descr="sserca3a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714375"/>
            <a:ext cx="7620000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2165420" y="5087526"/>
            <a:ext cx="4552171" cy="595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Oleksandr Moskalenko, Ph.D. 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University of Florida Research Computing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1815201" y="6252319"/>
            <a:ext cx="5252608" cy="318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Super Computing 2012, Salt Lake City, Nov 12-15, 2012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52357" y="6248400"/>
            <a:ext cx="2133600" cy="457200"/>
          </a:xfrm>
        </p:spPr>
        <p:txBody>
          <a:bodyPr/>
          <a:lstStyle/>
          <a:p>
            <a:r>
              <a:rPr lang="en-US" dirty="0" smtClean="0"/>
              <a:t>Nov 12-15,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83B0-071C-4046-992C-E4334A3095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Issue Report Categories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64417"/>
            <a:ext cx="8229600" cy="4238625"/>
          </a:xfrm>
        </p:spPr>
        <p:txBody>
          <a:bodyPr/>
          <a:lstStyle/>
          <a:p>
            <a:r>
              <a:rPr lang="en-US" dirty="0"/>
              <a:t>Inappropriate job resource requests hard-coded into the tool runner URIs</a:t>
            </a:r>
          </a:p>
          <a:p>
            <a:r>
              <a:rPr lang="en-US" dirty="0"/>
              <a:t>Tool failures because of bad data or tool bugs</a:t>
            </a:r>
          </a:p>
          <a:p>
            <a:r>
              <a:rPr lang="en-US" dirty="0"/>
              <a:t>Poor understanding of what tools are needed</a:t>
            </a:r>
          </a:p>
          <a:p>
            <a:r>
              <a:rPr lang="en-US" dirty="0"/>
              <a:t>Help with analyses</a:t>
            </a:r>
          </a:p>
          <a:p>
            <a:r>
              <a:rPr lang="en-US" dirty="0"/>
              <a:t>Reference dataset issues (</a:t>
            </a:r>
            <a:r>
              <a:rPr lang="en-US" dirty="0" err="1"/>
              <a:t>dbkey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927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52357" y="6248400"/>
            <a:ext cx="2133600" cy="457200"/>
          </a:xfrm>
        </p:spPr>
        <p:txBody>
          <a:bodyPr/>
          <a:lstStyle/>
          <a:p>
            <a:r>
              <a:rPr lang="en-US" dirty="0" smtClean="0"/>
              <a:t>Nov 12-15,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83B0-071C-4046-992C-E4334A3095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 to real user jobs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64417"/>
            <a:ext cx="8229600" cy="4238625"/>
          </a:xfrm>
        </p:spPr>
        <p:txBody>
          <a:bodyPr/>
          <a:lstStyle/>
          <a:p>
            <a:r>
              <a:rPr lang="en-US" sz="2400" dirty="0"/>
              <a:t>Jobs must run under the real user’s id</a:t>
            </a:r>
          </a:p>
          <a:p>
            <a:pPr lvl="1"/>
            <a:r>
              <a:rPr lang="en-US" sz="2000" dirty="0"/>
              <a:t>Very powerful feature, but opens many cans of worms</a:t>
            </a:r>
          </a:p>
          <a:p>
            <a:r>
              <a:rPr lang="en-US" sz="2400" dirty="0"/>
              <a:t>Move from SGE to Torque/MOAB</a:t>
            </a:r>
          </a:p>
          <a:p>
            <a:pPr lvl="1"/>
            <a:r>
              <a:rPr lang="en-US" sz="2000" dirty="0"/>
              <a:t>No green banner of death</a:t>
            </a:r>
          </a:p>
          <a:p>
            <a:pPr lvl="1"/>
            <a:r>
              <a:rPr lang="en-US" sz="2000" dirty="0"/>
              <a:t>Strict resource request handling</a:t>
            </a:r>
          </a:p>
          <a:p>
            <a:pPr lvl="1"/>
            <a:r>
              <a:rPr lang="en-US" sz="2000" dirty="0"/>
              <a:t>Finding a </a:t>
            </a:r>
            <a:r>
              <a:rPr lang="en-US" sz="2000" dirty="0" err="1"/>
              <a:t>drmaa</a:t>
            </a:r>
            <a:r>
              <a:rPr lang="en-US" sz="2000" dirty="0"/>
              <a:t> library that works </a:t>
            </a:r>
            <a:r>
              <a:rPr lang="en-US" sz="2000" dirty="0" smtClean="0"/>
              <a:t>– </a:t>
            </a:r>
          </a:p>
          <a:p>
            <a:r>
              <a:rPr lang="en-US" dirty="0" smtClean="0"/>
              <a:t>Introduction </a:t>
            </a:r>
            <a:r>
              <a:rPr lang="en-US" dirty="0"/>
              <a:t>of the Tool Shed</a:t>
            </a:r>
          </a:p>
          <a:p>
            <a:pPr lvl="1"/>
            <a:r>
              <a:rPr lang="en-US" sz="2000" dirty="0"/>
              <a:t>Cultivate new wrapper contributors</a:t>
            </a:r>
          </a:p>
          <a:p>
            <a:pPr lvl="1"/>
            <a:r>
              <a:rPr lang="en-US" sz="2000" dirty="0" smtClean="0"/>
              <a:t>Crucial </a:t>
            </a:r>
            <a:r>
              <a:rPr lang="en-US" sz="2000" dirty="0"/>
              <a:t>divergence from the modules in version handling</a:t>
            </a:r>
          </a:p>
          <a:p>
            <a:r>
              <a:rPr lang="en-US" sz="2400" dirty="0"/>
              <a:t>Dynamic job runner</a:t>
            </a:r>
          </a:p>
          <a:p>
            <a:pPr lvl="1"/>
            <a:r>
              <a:rPr lang="en-US" sz="2000" dirty="0"/>
              <a:t>Almost unlimited possibilities in with the real </a:t>
            </a:r>
            <a:r>
              <a:rPr lang="en-US" sz="2000" dirty="0" err="1"/>
              <a:t>userid</a:t>
            </a:r>
            <a:r>
              <a:rPr lang="en-US" sz="2000" dirty="0"/>
              <a:t> jobs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5561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52357" y="6248400"/>
            <a:ext cx="2133600" cy="457200"/>
          </a:xfrm>
        </p:spPr>
        <p:txBody>
          <a:bodyPr/>
          <a:lstStyle/>
          <a:p>
            <a:r>
              <a:rPr lang="en-US" dirty="0" smtClean="0"/>
              <a:t>Nov 12-15,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83B0-071C-4046-992C-E4334A3095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Wish List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64417"/>
            <a:ext cx="8229600" cy="4238625"/>
          </a:xfrm>
        </p:spPr>
        <p:txBody>
          <a:bodyPr/>
          <a:lstStyle/>
          <a:p>
            <a:r>
              <a:rPr lang="en-US" sz="2400" dirty="0"/>
              <a:t>Universal job resource request interface mechanism</a:t>
            </a:r>
          </a:p>
          <a:p>
            <a:r>
              <a:rPr lang="en-US" sz="2400" dirty="0"/>
              <a:t>More flexible output file handling</a:t>
            </a:r>
          </a:p>
          <a:p>
            <a:r>
              <a:rPr lang="en-US" sz="2400" dirty="0"/>
              <a:t>No more hard-coding tool arguments</a:t>
            </a:r>
          </a:p>
          <a:p>
            <a:r>
              <a:rPr lang="en-US" sz="2400" dirty="0"/>
              <a:t>Easier access to core developers</a:t>
            </a:r>
          </a:p>
          <a:p>
            <a:r>
              <a:rPr lang="en-US" sz="2400" dirty="0"/>
              <a:t>Reference dataset handling automation</a:t>
            </a:r>
          </a:p>
          <a:p>
            <a:r>
              <a:rPr lang="en-US" sz="2400" dirty="0"/>
              <a:t>More documentation and more capabilities in the tool definition file logic</a:t>
            </a:r>
          </a:p>
          <a:p>
            <a:r>
              <a:rPr lang="en-US" sz="2400" dirty="0"/>
              <a:t>More published workflows and docs</a:t>
            </a:r>
          </a:p>
        </p:txBody>
      </p:sp>
    </p:spTree>
    <p:extLst>
      <p:ext uri="{BB962C8B-B14F-4D97-AF65-F5344CB8AC3E}">
        <p14:creationId xmlns:p14="http://schemas.microsoft.com/office/powerpoint/2010/main" val="3357248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Galaxy</a:t>
            </a:r>
          </a:p>
          <a:p>
            <a:r>
              <a:rPr lang="en-US" dirty="0" smtClean="0"/>
              <a:t>Structure of the Galaxy instance</a:t>
            </a:r>
          </a:p>
          <a:p>
            <a:r>
              <a:rPr lang="en-US" dirty="0" smtClean="0"/>
              <a:t>Storage</a:t>
            </a:r>
          </a:p>
          <a:p>
            <a:r>
              <a:rPr lang="en-US" dirty="0" smtClean="0"/>
              <a:t>Computing hardware</a:t>
            </a:r>
          </a:p>
          <a:p>
            <a:r>
              <a:rPr lang="en-US" dirty="0" smtClean="0"/>
              <a:t>Software</a:t>
            </a:r>
          </a:p>
          <a:p>
            <a:r>
              <a:rPr lang="en-US" dirty="0" smtClean="0"/>
              <a:t>References</a:t>
            </a:r>
          </a:p>
          <a:p>
            <a:r>
              <a:rPr lang="en-US" dirty="0" smtClean="0"/>
              <a:t>User handling and user job submission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52357" y="6248400"/>
            <a:ext cx="2133600" cy="457200"/>
          </a:xfrm>
        </p:spPr>
        <p:txBody>
          <a:bodyPr/>
          <a:lstStyle/>
          <a:p>
            <a:r>
              <a:rPr lang="en-US" dirty="0" smtClean="0"/>
              <a:t>Nov 12-15,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83B0-071C-4046-992C-E4334A3095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86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52357" y="6248400"/>
            <a:ext cx="2133600" cy="457200"/>
          </a:xfrm>
        </p:spPr>
        <p:txBody>
          <a:bodyPr/>
          <a:lstStyle/>
          <a:p>
            <a:r>
              <a:rPr lang="en-US" dirty="0" smtClean="0"/>
              <a:t>Nov 12-15,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83B0-071C-4046-992C-E4334A3095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Galaxy goals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an easy to use interface for entry level analyses at first, expand the mission as the Galaxy’s capabilities grow</a:t>
            </a:r>
          </a:p>
          <a:p>
            <a:r>
              <a:rPr lang="en-US" dirty="0"/>
              <a:t>Provide a collaborative environment</a:t>
            </a:r>
          </a:p>
          <a:p>
            <a:r>
              <a:rPr lang="en-US" dirty="0"/>
              <a:t>Provide a teaching environment</a:t>
            </a:r>
          </a:p>
          <a:p>
            <a:r>
              <a:rPr lang="en-US" dirty="0"/>
              <a:t>Supplant the </a:t>
            </a:r>
            <a:r>
              <a:rPr lang="en-US" dirty="0" err="1"/>
              <a:t>iNquiry</a:t>
            </a:r>
            <a:r>
              <a:rPr lang="en-US" dirty="0"/>
              <a:t> instance to be retired from the Genetics Institute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620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52357" y="6248400"/>
            <a:ext cx="2133600" cy="457200"/>
          </a:xfrm>
        </p:spPr>
        <p:txBody>
          <a:bodyPr/>
          <a:lstStyle/>
          <a:p>
            <a:r>
              <a:rPr lang="en-US" dirty="0" smtClean="0"/>
              <a:t>Nov 12-15,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83B0-071C-4046-992C-E4334A3095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64417"/>
            <a:ext cx="8229600" cy="4238625"/>
          </a:xfrm>
        </p:spPr>
        <p:txBody>
          <a:bodyPr/>
          <a:lstStyle/>
          <a:p>
            <a:r>
              <a:rPr lang="en-US" sz="2800" dirty="0"/>
              <a:t>1</a:t>
            </a:r>
            <a:r>
              <a:rPr lang="en-US" sz="2800" baseline="30000" dirty="0"/>
              <a:t>st</a:t>
            </a:r>
            <a:r>
              <a:rPr lang="en-US" sz="2800" dirty="0"/>
              <a:t> prototype – KVM Virtual </a:t>
            </a:r>
            <a:r>
              <a:rPr lang="en-US" sz="2800" dirty="0" smtClean="0"/>
              <a:t>Machines</a:t>
            </a:r>
            <a:endParaRPr lang="en-US" sz="2800" dirty="0"/>
          </a:p>
          <a:p>
            <a:r>
              <a:rPr lang="en-US" sz="2800" dirty="0"/>
              <a:t>2</a:t>
            </a:r>
            <a:r>
              <a:rPr lang="en-US" sz="2800" baseline="30000" dirty="0"/>
              <a:t>nd</a:t>
            </a:r>
            <a:r>
              <a:rPr lang="en-US" sz="2800" dirty="0"/>
              <a:t> prototype </a:t>
            </a:r>
            <a:r>
              <a:rPr lang="en-US" sz="2800" dirty="0" smtClean="0"/>
              <a:t>– head </a:t>
            </a:r>
            <a:r>
              <a:rPr lang="en-US" sz="2800" dirty="0"/>
              <a:t>node, </a:t>
            </a:r>
            <a:r>
              <a:rPr lang="en-US" sz="2800" dirty="0" err="1" smtClean="0"/>
              <a:t>Lustre</a:t>
            </a:r>
            <a:r>
              <a:rPr lang="en-US" sz="2800" dirty="0" smtClean="0"/>
              <a:t>, </a:t>
            </a:r>
            <a:r>
              <a:rPr lang="en-US" sz="2800" dirty="0"/>
              <a:t>dedicated Torque/MOAB reservation</a:t>
            </a:r>
          </a:p>
          <a:p>
            <a:r>
              <a:rPr lang="en-US" sz="2800" dirty="0"/>
              <a:t>1</a:t>
            </a:r>
            <a:r>
              <a:rPr lang="en-US" sz="2800" baseline="30000" dirty="0"/>
              <a:t>st</a:t>
            </a:r>
            <a:r>
              <a:rPr lang="en-US" sz="2800" dirty="0"/>
              <a:t> production setup – (10 months)</a:t>
            </a:r>
          </a:p>
          <a:p>
            <a:pPr lvl="1"/>
            <a:r>
              <a:rPr lang="en-US" dirty="0"/>
              <a:t>Head node (4cores, 16GB RAM)</a:t>
            </a:r>
          </a:p>
          <a:p>
            <a:pPr lvl="1"/>
            <a:r>
              <a:rPr lang="en-US" dirty="0"/>
              <a:t>Cluster (SGE – 4 12-core/96GB RAM nodes)</a:t>
            </a:r>
          </a:p>
          <a:p>
            <a:pPr lvl="1"/>
            <a:r>
              <a:rPr lang="en-US" dirty="0" err="1"/>
              <a:t>Lustre</a:t>
            </a:r>
            <a:r>
              <a:rPr lang="en-US" dirty="0"/>
              <a:t> FS (60TB)</a:t>
            </a:r>
          </a:p>
          <a:p>
            <a:pPr lvl="1"/>
            <a:r>
              <a:rPr lang="en-US" dirty="0"/>
              <a:t>1Gbit network, </a:t>
            </a:r>
            <a:r>
              <a:rPr lang="en-US" dirty="0" err="1"/>
              <a:t>Infiniband</a:t>
            </a:r>
            <a:r>
              <a:rPr lang="en-US" dirty="0"/>
              <a:t> from nodes to storage</a:t>
            </a:r>
          </a:p>
          <a:p>
            <a:pPr lvl="1"/>
            <a:r>
              <a:rPr lang="en-US" dirty="0"/>
              <a:t>Software provided by the modules system</a:t>
            </a:r>
          </a:p>
        </p:txBody>
      </p:sp>
    </p:spTree>
    <p:extLst>
      <p:ext uri="{BB962C8B-B14F-4D97-AF65-F5344CB8AC3E}">
        <p14:creationId xmlns:p14="http://schemas.microsoft.com/office/powerpoint/2010/main" val="2752901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52357" y="6248400"/>
            <a:ext cx="2133600" cy="457200"/>
          </a:xfrm>
        </p:spPr>
        <p:txBody>
          <a:bodyPr/>
          <a:lstStyle/>
          <a:p>
            <a:r>
              <a:rPr lang="en-US" dirty="0" smtClean="0"/>
              <a:t>Nov 12-15,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83B0-071C-4046-992C-E4334A3095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production setup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64417"/>
            <a:ext cx="8229600" cy="4238625"/>
          </a:xfrm>
        </p:spPr>
        <p:txBody>
          <a:bodyPr/>
          <a:lstStyle/>
          <a:p>
            <a:r>
              <a:rPr lang="en-US" sz="2400" dirty="0" smtClean="0"/>
              <a:t>&gt; 220 users, &gt; 12000 jobs @ about 1-2k jobs per month</a:t>
            </a:r>
            <a:endParaRPr lang="en-US" sz="2400" dirty="0"/>
          </a:p>
          <a:p>
            <a:r>
              <a:rPr lang="en-US" sz="2400" dirty="0"/>
              <a:t>Hardware:</a:t>
            </a:r>
          </a:p>
          <a:p>
            <a:pPr lvl="1"/>
            <a:r>
              <a:rPr lang="en-US" sz="2400" dirty="0"/>
              <a:t>Head node – 4 cores, 16GB RAM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smtClean="0"/>
              <a:t>32GB upcoming</a:t>
            </a:r>
            <a:endParaRPr lang="en-US" sz="2400" dirty="0"/>
          </a:p>
          <a:p>
            <a:pPr lvl="1"/>
            <a:r>
              <a:rPr lang="en-US" sz="2400" dirty="0"/>
              <a:t>Cluster</a:t>
            </a:r>
          </a:p>
          <a:p>
            <a:pPr lvl="2"/>
            <a:r>
              <a:rPr lang="en-US" dirty="0"/>
              <a:t>7000 cores, 2GB/core average RAM</a:t>
            </a:r>
          </a:p>
          <a:p>
            <a:pPr lvl="2"/>
            <a:r>
              <a:rPr lang="en-US" dirty="0"/>
              <a:t>120, 500GB RAM </a:t>
            </a:r>
            <a:r>
              <a:rPr lang="en-US" dirty="0" err="1"/>
              <a:t>bigmem</a:t>
            </a:r>
            <a:r>
              <a:rPr lang="en-US" dirty="0"/>
              <a:t> nodes (1TB upcoming)</a:t>
            </a:r>
          </a:p>
          <a:p>
            <a:pPr lvl="2"/>
            <a:r>
              <a:rPr lang="en-US" dirty="0"/>
              <a:t>Torque/MOAB PBS</a:t>
            </a:r>
          </a:p>
          <a:p>
            <a:pPr lvl="1"/>
            <a:r>
              <a:rPr lang="en-US" sz="2400" dirty="0"/>
              <a:t>Storage</a:t>
            </a:r>
          </a:p>
          <a:p>
            <a:pPr lvl="2"/>
            <a:r>
              <a:rPr lang="en-US" dirty="0"/>
              <a:t>Current – </a:t>
            </a:r>
            <a:r>
              <a:rPr lang="en-US" dirty="0" err="1"/>
              <a:t>NexentaStor</a:t>
            </a:r>
            <a:r>
              <a:rPr lang="en-US" dirty="0"/>
              <a:t> ZFS/NFS – slow</a:t>
            </a:r>
          </a:p>
          <a:p>
            <a:pPr lvl="2"/>
            <a:r>
              <a:rPr lang="en-US" dirty="0"/>
              <a:t>Upcoming – HA </a:t>
            </a:r>
            <a:r>
              <a:rPr lang="en-US" dirty="0" err="1"/>
              <a:t>NexentaStor</a:t>
            </a:r>
            <a:r>
              <a:rPr lang="en-US" dirty="0"/>
              <a:t> ZFS/NFS – fast </a:t>
            </a:r>
          </a:p>
        </p:txBody>
      </p:sp>
    </p:spTree>
    <p:extLst>
      <p:ext uri="{BB962C8B-B14F-4D97-AF65-F5344CB8AC3E}">
        <p14:creationId xmlns:p14="http://schemas.microsoft.com/office/powerpoint/2010/main" val="3625720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52357" y="6248400"/>
            <a:ext cx="2133600" cy="457200"/>
          </a:xfrm>
        </p:spPr>
        <p:txBody>
          <a:bodyPr/>
          <a:lstStyle/>
          <a:p>
            <a:r>
              <a:rPr lang="en-US" dirty="0" smtClean="0"/>
              <a:t>Nov 12-15,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83B0-071C-4046-992C-E4334A3095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Production Configuration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64417"/>
            <a:ext cx="8229600" cy="4238625"/>
          </a:xfrm>
        </p:spPr>
        <p:txBody>
          <a:bodyPr/>
          <a:lstStyle/>
          <a:p>
            <a:r>
              <a:rPr lang="en-US" sz="2000" dirty="0"/>
              <a:t>Authentication – Remote User</a:t>
            </a:r>
          </a:p>
          <a:p>
            <a:pPr lvl="1"/>
            <a:r>
              <a:rPr lang="en-US" sz="2000" dirty="0"/>
              <a:t>Apache </a:t>
            </a:r>
            <a:r>
              <a:rPr lang="en-US" sz="2000" dirty="0" err="1"/>
              <a:t>mod_auth_tkt</a:t>
            </a:r>
            <a:r>
              <a:rPr lang="en-US" sz="2000" dirty="0"/>
              <a:t>, LDAP back-end.</a:t>
            </a:r>
          </a:p>
          <a:p>
            <a:r>
              <a:rPr lang="en-US" sz="2400" dirty="0" smtClean="0"/>
              <a:t>Software </a:t>
            </a:r>
            <a:r>
              <a:rPr lang="en-US" sz="2400" dirty="0"/>
              <a:t>– modules and </a:t>
            </a:r>
            <a:r>
              <a:rPr lang="en-US" sz="2400" dirty="0" smtClean="0"/>
              <a:t>Galaxy main tool </a:t>
            </a:r>
            <a:r>
              <a:rPr lang="en-US" sz="2400" dirty="0"/>
              <a:t>shed</a:t>
            </a:r>
          </a:p>
          <a:p>
            <a:r>
              <a:rPr lang="en-US" sz="2400" dirty="0"/>
              <a:t>Database node – 4 core, 32GB RAM, </a:t>
            </a:r>
            <a:r>
              <a:rPr lang="en-US" sz="2400" dirty="0" err="1"/>
              <a:t>PostgreSQL</a:t>
            </a:r>
            <a:endParaRPr lang="en-US" sz="2400" dirty="0"/>
          </a:p>
          <a:p>
            <a:r>
              <a:rPr lang="en-US" sz="2400" dirty="0"/>
              <a:t>Local (campus) Tool Shed</a:t>
            </a:r>
          </a:p>
        </p:txBody>
      </p:sp>
    </p:spTree>
    <p:extLst>
      <p:ext uri="{BB962C8B-B14F-4D97-AF65-F5344CB8AC3E}">
        <p14:creationId xmlns:p14="http://schemas.microsoft.com/office/powerpoint/2010/main" val="1446483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52357" y="6248400"/>
            <a:ext cx="2133600" cy="457200"/>
          </a:xfrm>
        </p:spPr>
        <p:txBody>
          <a:bodyPr/>
          <a:lstStyle/>
          <a:p>
            <a:r>
              <a:rPr lang="en-US" dirty="0" smtClean="0"/>
              <a:t>Nov 12-15,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83B0-071C-4046-992C-E4334A3095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production setup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64417"/>
            <a:ext cx="8229600" cy="4238625"/>
          </a:xfrm>
        </p:spPr>
        <p:txBody>
          <a:bodyPr/>
          <a:lstStyle/>
          <a:p>
            <a:r>
              <a:rPr lang="en-US" dirty="0"/>
              <a:t>3 head nodes: </a:t>
            </a:r>
            <a:r>
              <a:rPr lang="en-US" sz="2000" dirty="0"/>
              <a:t>production, staging, development</a:t>
            </a:r>
          </a:p>
          <a:p>
            <a:pPr lvl="1"/>
            <a:r>
              <a:rPr lang="en-US" dirty="0" smtClean="0"/>
              <a:t>Development: Up</a:t>
            </a:r>
            <a:r>
              <a:rPr lang="en-US" dirty="0"/>
              <a:t>-to-date galaxy-central </a:t>
            </a:r>
            <a:r>
              <a:rPr lang="en-US" dirty="0" smtClean="0"/>
              <a:t>code, Wrapper development, galaxy core work</a:t>
            </a:r>
            <a:endParaRPr lang="en-US" dirty="0"/>
          </a:p>
          <a:p>
            <a:pPr lvl="1"/>
            <a:r>
              <a:rPr lang="en-US" dirty="0" smtClean="0"/>
              <a:t>Staging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Pull galaxy-</a:t>
            </a:r>
            <a:r>
              <a:rPr lang="en-US" dirty="0" err="1"/>
              <a:t>dist</a:t>
            </a:r>
            <a:r>
              <a:rPr lang="en-US" dirty="0"/>
              <a:t> releases</a:t>
            </a:r>
          </a:p>
          <a:p>
            <a:pPr lvl="2"/>
            <a:r>
              <a:rPr lang="en-US" dirty="0"/>
              <a:t>Pull and update a copy of the production database</a:t>
            </a:r>
          </a:p>
          <a:p>
            <a:pPr lvl="2"/>
            <a:r>
              <a:rPr lang="en-US" dirty="0"/>
              <a:t>Clean and stabilize</a:t>
            </a:r>
          </a:p>
          <a:p>
            <a:pPr lvl="2"/>
            <a:r>
              <a:rPr lang="en-US" dirty="0"/>
              <a:t>Set up tools and local modifications and wrappers</a:t>
            </a:r>
          </a:p>
          <a:p>
            <a:pPr lvl="2"/>
            <a:r>
              <a:rPr lang="en-US" dirty="0"/>
              <a:t>Replace the production code</a:t>
            </a:r>
          </a:p>
        </p:txBody>
      </p:sp>
    </p:spTree>
    <p:extLst>
      <p:ext uri="{BB962C8B-B14F-4D97-AF65-F5344CB8AC3E}">
        <p14:creationId xmlns:p14="http://schemas.microsoft.com/office/powerpoint/2010/main" val="3772978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52357" y="6248400"/>
            <a:ext cx="2133600" cy="457200"/>
          </a:xfrm>
        </p:spPr>
        <p:txBody>
          <a:bodyPr/>
          <a:lstStyle/>
          <a:p>
            <a:r>
              <a:rPr lang="en-US" dirty="0" smtClean="0"/>
              <a:t>Nov 12-15,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83B0-071C-4046-992C-E4334A3095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Hurdles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64417"/>
            <a:ext cx="8229600" cy="4238625"/>
          </a:xfrm>
        </p:spPr>
        <p:txBody>
          <a:bodyPr/>
          <a:lstStyle/>
          <a:p>
            <a:r>
              <a:rPr lang="en-US" sz="2800" dirty="0"/>
              <a:t>Torque - </a:t>
            </a:r>
            <a:r>
              <a:rPr lang="en-US" sz="2800" dirty="0" err="1"/>
              <a:t>python_pbs</a:t>
            </a:r>
            <a:r>
              <a:rPr lang="en-US" sz="2800" dirty="0"/>
              <a:t> memory leaks</a:t>
            </a:r>
          </a:p>
          <a:p>
            <a:r>
              <a:rPr lang="en-US" sz="2800" dirty="0"/>
              <a:t>Head node overloaded</a:t>
            </a:r>
          </a:p>
          <a:p>
            <a:r>
              <a:rPr lang="en-US" sz="2800" dirty="0"/>
              <a:t>Poor visualization capabilities</a:t>
            </a:r>
          </a:p>
          <a:p>
            <a:r>
              <a:rPr lang="en-US" sz="2800" dirty="0"/>
              <a:t>No soft restart capability</a:t>
            </a:r>
          </a:p>
          <a:p>
            <a:r>
              <a:rPr lang="en-US" sz="2800" dirty="0"/>
              <a:t>Upgrades – tool cleanup, maintaining hacks</a:t>
            </a:r>
          </a:p>
          <a:p>
            <a:r>
              <a:rPr lang="en-US" sz="2800" dirty="0"/>
              <a:t>Providing consistent environment (</a:t>
            </a:r>
            <a:r>
              <a:rPr lang="en-US" sz="2800" dirty="0" err="1"/>
              <a:t>drmaa.py</a:t>
            </a:r>
            <a:r>
              <a:rPr lang="en-US" sz="2800" dirty="0"/>
              <a:t> / modules)</a:t>
            </a:r>
          </a:p>
          <a:p>
            <a:r>
              <a:rPr lang="en-US" sz="2800" dirty="0"/>
              <a:t>No job accounting</a:t>
            </a:r>
          </a:p>
          <a:p>
            <a:r>
              <a:rPr lang="en-US" sz="2800" dirty="0"/>
              <a:t>“I can </a:t>
            </a:r>
            <a:r>
              <a:rPr lang="en-US" sz="2800" dirty="0" err="1"/>
              <a:t>haz</a:t>
            </a:r>
            <a:r>
              <a:rPr lang="en-US" sz="2800" dirty="0"/>
              <a:t> </a:t>
            </a:r>
            <a:r>
              <a:rPr lang="en-US" sz="2800" dirty="0" err="1"/>
              <a:t>moar</a:t>
            </a:r>
            <a:r>
              <a:rPr lang="en-US" sz="2800" dirty="0"/>
              <a:t> </a:t>
            </a:r>
            <a:r>
              <a:rPr lang="en-US" sz="2800" dirty="0" err="1"/>
              <a:t>wrapperzzz</a:t>
            </a:r>
            <a:r>
              <a:rPr lang="en-US" sz="2800" dirty="0"/>
              <a:t>”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0355" y="1546751"/>
            <a:ext cx="1727200" cy="17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26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52357" y="6248400"/>
            <a:ext cx="2133600" cy="457200"/>
          </a:xfrm>
        </p:spPr>
        <p:txBody>
          <a:bodyPr/>
          <a:lstStyle/>
          <a:p>
            <a:r>
              <a:rPr lang="en-US" dirty="0" smtClean="0"/>
              <a:t>Nov 12-15,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83B0-071C-4046-992C-E4334A3095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Hacks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64417"/>
            <a:ext cx="8229600" cy="4238625"/>
          </a:xfrm>
        </p:spPr>
        <p:txBody>
          <a:bodyPr/>
          <a:lstStyle/>
          <a:p>
            <a:r>
              <a:rPr lang="en-US" sz="2800" dirty="0"/>
              <a:t>Watcher </a:t>
            </a:r>
            <a:r>
              <a:rPr lang="en-US" sz="2800" dirty="0" err="1"/>
              <a:t>cron</a:t>
            </a:r>
            <a:r>
              <a:rPr lang="en-US" sz="2800" dirty="0"/>
              <a:t> job for </a:t>
            </a:r>
            <a:r>
              <a:rPr lang="en-US" sz="2800" dirty="0" err="1"/>
              <a:t>python_pbs</a:t>
            </a:r>
            <a:endParaRPr lang="en-US" sz="2800" dirty="0"/>
          </a:p>
          <a:p>
            <a:r>
              <a:rPr lang="en-US" sz="2800" dirty="0"/>
              <a:t>Run </a:t>
            </a:r>
            <a:r>
              <a:rPr lang="en-US" sz="2800" b="1" dirty="0"/>
              <a:t>all</a:t>
            </a:r>
            <a:r>
              <a:rPr lang="en-US" sz="2800" dirty="0"/>
              <a:t> jobs on the cluster, even the upload</a:t>
            </a:r>
          </a:p>
          <a:p>
            <a:r>
              <a:rPr lang="en-US" sz="2800" dirty="0"/>
              <a:t>Soft restart </a:t>
            </a:r>
            <a:r>
              <a:rPr lang="en-US" sz="2800" dirty="0" err="1"/>
              <a:t>init</a:t>
            </a:r>
            <a:r>
              <a:rPr lang="en-US" sz="2800" dirty="0"/>
              <a:t> scripts</a:t>
            </a:r>
          </a:p>
          <a:p>
            <a:r>
              <a:rPr lang="en-US" sz="2800" dirty="0"/>
              <a:t>Use two RCS – mercurial and git to manage upgrades</a:t>
            </a:r>
          </a:p>
          <a:p>
            <a:r>
              <a:rPr lang="en-US" sz="2800" dirty="0"/>
              <a:t>Hacked </a:t>
            </a:r>
            <a:r>
              <a:rPr lang="en-US" sz="2800" dirty="0" err="1"/>
              <a:t>drmaa.py</a:t>
            </a:r>
            <a:r>
              <a:rPr lang="en-US" sz="2800" dirty="0"/>
              <a:t> to load modules</a:t>
            </a:r>
          </a:p>
          <a:p>
            <a:r>
              <a:rPr lang="en-US" sz="2800" dirty="0"/>
              <a:t>Unified the tools used on the cluster and in Galaxy via the environment modules system</a:t>
            </a:r>
          </a:p>
          <a:p>
            <a:r>
              <a:rPr lang="en-US" sz="2800" dirty="0"/>
              <a:t>Unified reference databases</a:t>
            </a:r>
          </a:p>
          <a:p>
            <a:r>
              <a:rPr lang="en-US" sz="2800" dirty="0"/>
              <a:t>Set up big data import</a:t>
            </a:r>
          </a:p>
        </p:txBody>
      </p:sp>
    </p:spTree>
    <p:extLst>
      <p:ext uri="{BB962C8B-B14F-4D97-AF65-F5344CB8AC3E}">
        <p14:creationId xmlns:p14="http://schemas.microsoft.com/office/powerpoint/2010/main" val="3665456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13302</TotalTime>
  <Words>679</Words>
  <Application>Microsoft Macintosh PowerPoint</Application>
  <PresentationFormat>On-screen Show (4:3)</PresentationFormat>
  <Paragraphs>130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Introduction</vt:lpstr>
      <vt:lpstr>Galaxy goals</vt:lpstr>
      <vt:lpstr>History</vt:lpstr>
      <vt:lpstr>Current production setup</vt:lpstr>
      <vt:lpstr>Production Configuration</vt:lpstr>
      <vt:lpstr>Current production setup</vt:lpstr>
      <vt:lpstr>Initial Hurdles</vt:lpstr>
      <vt:lpstr>Early Hacks</vt:lpstr>
      <vt:lpstr>User Issue Report Categories</vt:lpstr>
      <vt:lpstr>Move to real user jobs</vt:lpstr>
      <vt:lpstr>The Wish List</vt:lpstr>
    </vt:vector>
  </TitlesOfParts>
  <Company>Florida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Deumens</dc:creator>
  <cp:lastModifiedBy>O M</cp:lastModifiedBy>
  <cp:revision>254</cp:revision>
  <dcterms:created xsi:type="dcterms:W3CDTF">2011-06-03T00:49:30Z</dcterms:created>
  <dcterms:modified xsi:type="dcterms:W3CDTF">2012-11-12T14:29:30Z</dcterms:modified>
</cp:coreProperties>
</file>